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hH5F7RBBJRWJ2YDNs4gW8cWpM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427284-3B24-4EC4-8369-7E0EA1A05843}">
  <a:tblStyle styleId="{00427284-3B24-4EC4-8369-7E0EA1A05843}" styleName="Table_0">
    <a:wholeTbl>
      <a:tcTxStyle b="off" i="off">
        <a:font>
          <a:latin typeface="Neue Haas Grotesk Text Pro"/>
          <a:ea typeface="Neue Haas Grotesk Text Pro"/>
          <a:cs typeface="Neue Haas Grotesk Text Pro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BEDE8"/>
          </a:solidFill>
        </a:fill>
      </a:tcStyle>
    </a:wholeTbl>
    <a:band1H>
      <a:tcTxStyle/>
      <a:tcStyle>
        <a:fill>
          <a:solidFill>
            <a:srgbClr val="F6D9CD"/>
          </a:solidFill>
        </a:fill>
      </a:tcStyle>
    </a:band1H>
    <a:band2H>
      <a:tcTxStyle/>
    </a:band2H>
    <a:band1V>
      <a:tcTxStyle/>
      <a:tcStyle>
        <a:fill>
          <a:solidFill>
            <a:srgbClr val="F6D9CD"/>
          </a:solidFill>
        </a:fill>
      </a:tcStyle>
    </a:band1V>
    <a:band2V>
      <a:tcTxStyle/>
    </a:band2V>
    <a:lastCol>
      <a:tcTxStyle b="on" i="off">
        <a:font>
          <a:latin typeface="Neue Haas Grotesk Text Pro"/>
          <a:ea typeface="Neue Haas Grotesk Text Pro"/>
          <a:cs typeface="Neue Haas Grotesk Text Pro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Neue Haas Grotesk Text Pro"/>
          <a:ea typeface="Neue Haas Grotesk Text Pro"/>
          <a:cs typeface="Neue Haas Grotesk Text Pro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Neue Haas Grotesk Text Pro"/>
          <a:ea typeface="Neue Haas Grotesk Text Pro"/>
          <a:cs typeface="Neue Haas Grotesk Text Pro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Neue Haas Grotesk Text Pro"/>
          <a:ea typeface="Neue Haas Grotesk Text Pro"/>
          <a:cs typeface="Neue Haas Grotesk Text Pro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259a6c54c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259a6c54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9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3" name="Google Shape;13;p29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9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9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9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9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9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9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9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9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9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9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9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9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9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9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9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9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9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9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9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9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9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9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9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9"/>
          <p:cNvSpPr txBox="1"/>
          <p:nvPr>
            <p:ph type="ctrTitle"/>
          </p:nvPr>
        </p:nvSpPr>
        <p:spPr>
          <a:xfrm>
            <a:off x="565150" y="768334"/>
            <a:ext cx="5066001" cy="2866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subTitle"/>
          </p:nvPr>
        </p:nvSpPr>
        <p:spPr>
          <a:xfrm>
            <a:off x="565150" y="4283239"/>
            <a:ext cx="5066001" cy="14751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29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2" type="sldNum"/>
          </p:nvPr>
        </p:nvSpPr>
        <p:spPr>
          <a:xfrm>
            <a:off x="4817335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42" name="Google Shape;42;p29"/>
          <p:cNvCxnSpPr/>
          <p:nvPr/>
        </p:nvCxnSpPr>
        <p:spPr>
          <a:xfrm>
            <a:off x="565150" y="6087110"/>
            <a:ext cx="5066001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7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9" name="Google Shape;209;p37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7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7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7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37"/>
          <p:cNvSpPr txBox="1"/>
          <p:nvPr>
            <p:ph type="title"/>
          </p:nvPr>
        </p:nvSpPr>
        <p:spPr>
          <a:xfrm>
            <a:off x="565151" y="764973"/>
            <a:ext cx="3609982" cy="1395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7"/>
          <p:cNvSpPr txBox="1"/>
          <p:nvPr>
            <p:ph idx="1" type="body"/>
          </p:nvPr>
        </p:nvSpPr>
        <p:spPr>
          <a:xfrm>
            <a:off x="5104832" y="770890"/>
            <a:ext cx="6112517" cy="4800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302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7" name="Google Shape;217;p37"/>
          <p:cNvSpPr txBox="1"/>
          <p:nvPr>
            <p:ph idx="2" type="body"/>
          </p:nvPr>
        </p:nvSpPr>
        <p:spPr>
          <a:xfrm>
            <a:off x="565150" y="2160016"/>
            <a:ext cx="3609983" cy="3708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8" name="Google Shape;218;p37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7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7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21" name="Google Shape;221;p37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38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24" name="Google Shape;224;p38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38"/>
          <p:cNvSpPr txBox="1"/>
          <p:nvPr>
            <p:ph type="title"/>
          </p:nvPr>
        </p:nvSpPr>
        <p:spPr>
          <a:xfrm>
            <a:off x="565150" y="770889"/>
            <a:ext cx="3609983" cy="1389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8"/>
          <p:cNvSpPr/>
          <p:nvPr>
            <p:ph idx="2" type="pic"/>
          </p:nvPr>
        </p:nvSpPr>
        <p:spPr>
          <a:xfrm>
            <a:off x="5223838" y="890816"/>
            <a:ext cx="6060136" cy="487041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565150" y="2160016"/>
            <a:ext cx="3609983" cy="3601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4" name="Google Shape;234;p38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8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8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37" name="Google Shape;237;p38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39"/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40" name="Google Shape;240;p39"/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9"/>
            <p:cNvSpPr/>
            <p:nvPr/>
          </p:nvSpPr>
          <p:spPr>
            <a:xfrm>
              <a:off x="8928528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9"/>
            <p:cNvSpPr/>
            <p:nvPr/>
          </p:nvSpPr>
          <p:spPr>
            <a:xfrm>
              <a:off x="10291391" y="6292417"/>
              <a:ext cx="1130724" cy="565583"/>
            </a:xfrm>
            <a:custGeom>
              <a:rect b="b" l="l" r="r" t="t"/>
              <a:pathLst>
                <a:path extrusionOk="0" h="565583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9"/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9"/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9"/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9"/>
            <p:cNvSpPr/>
            <p:nvPr/>
          </p:nvSpPr>
          <p:spPr>
            <a:xfrm>
              <a:off x="10291392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9"/>
            <p:cNvSpPr/>
            <p:nvPr/>
          </p:nvSpPr>
          <p:spPr>
            <a:xfrm>
              <a:off x="11654256" y="6295201"/>
              <a:ext cx="537744" cy="562799"/>
            </a:xfrm>
            <a:custGeom>
              <a:rect b="b" l="l" r="r" t="t"/>
              <a:pathLst>
                <a:path extrusionOk="0" h="562799" w="537744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9"/>
            <p:cNvSpPr/>
            <p:nvPr/>
          </p:nvSpPr>
          <p:spPr>
            <a:xfrm>
              <a:off x="11654256" y="4923687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9"/>
            <p:cNvSpPr/>
            <p:nvPr/>
          </p:nvSpPr>
          <p:spPr>
            <a:xfrm>
              <a:off x="11654256" y="3552173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9"/>
            <p:cNvSpPr/>
            <p:nvPr/>
          </p:nvSpPr>
          <p:spPr>
            <a:xfrm>
              <a:off x="11654256" y="2180659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9"/>
            <p:cNvSpPr/>
            <p:nvPr/>
          </p:nvSpPr>
          <p:spPr>
            <a:xfrm>
              <a:off x="11654256" y="809146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9"/>
            <p:cNvSpPr/>
            <p:nvPr/>
          </p:nvSpPr>
          <p:spPr>
            <a:xfrm>
              <a:off x="11654256" y="0"/>
              <a:ext cx="537744" cy="562788"/>
            </a:xfrm>
            <a:custGeom>
              <a:rect b="b" l="l" r="r" t="t"/>
              <a:pathLst>
                <a:path extrusionOk="0" h="562788" w="537744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39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39"/>
          <p:cNvSpPr txBox="1"/>
          <p:nvPr>
            <p:ph idx="1" type="body"/>
          </p:nvPr>
        </p:nvSpPr>
        <p:spPr>
          <a:xfrm rot="5400000">
            <a:off x="2432461" y="292704"/>
            <a:ext cx="3601212" cy="7335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39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39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39"/>
          <p:cNvSpPr txBox="1"/>
          <p:nvPr>
            <p:ph idx="12" type="sldNum"/>
          </p:nvPr>
        </p:nvSpPr>
        <p:spPr>
          <a:xfrm>
            <a:off x="7086480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58" name="Google Shape;258;p39"/>
          <p:cNvCxnSpPr/>
          <p:nvPr/>
        </p:nvCxnSpPr>
        <p:spPr>
          <a:xfrm>
            <a:off x="565150" y="6087110"/>
            <a:ext cx="7335146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0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61" name="Google Shape;261;p40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p40"/>
          <p:cNvSpPr txBox="1"/>
          <p:nvPr>
            <p:ph type="title"/>
          </p:nvPr>
        </p:nvSpPr>
        <p:spPr>
          <a:xfrm rot="5400000">
            <a:off x="7692050" y="2234676"/>
            <a:ext cx="4784598" cy="2268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0"/>
          <p:cNvSpPr txBox="1"/>
          <p:nvPr>
            <p:ph idx="1" type="body"/>
          </p:nvPr>
        </p:nvSpPr>
        <p:spPr>
          <a:xfrm rot="5400000">
            <a:off x="2304880" y="-763099"/>
            <a:ext cx="4784598" cy="8264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40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0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40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72" name="Google Shape;272;p40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1"/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45" name="Google Shape;45;p31"/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1"/>
            <p:cNvSpPr/>
            <p:nvPr/>
          </p:nvSpPr>
          <p:spPr>
            <a:xfrm>
              <a:off x="8928528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1"/>
            <p:cNvSpPr/>
            <p:nvPr/>
          </p:nvSpPr>
          <p:spPr>
            <a:xfrm>
              <a:off x="10291391" y="6292417"/>
              <a:ext cx="1130724" cy="565583"/>
            </a:xfrm>
            <a:custGeom>
              <a:rect b="b" l="l" r="r" t="t"/>
              <a:pathLst>
                <a:path extrusionOk="0" h="565583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1"/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1"/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1"/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1"/>
            <p:cNvSpPr/>
            <p:nvPr/>
          </p:nvSpPr>
          <p:spPr>
            <a:xfrm>
              <a:off x="10291392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1"/>
            <p:cNvSpPr/>
            <p:nvPr/>
          </p:nvSpPr>
          <p:spPr>
            <a:xfrm>
              <a:off x="11654256" y="6295201"/>
              <a:ext cx="537744" cy="562799"/>
            </a:xfrm>
            <a:custGeom>
              <a:rect b="b" l="l" r="r" t="t"/>
              <a:pathLst>
                <a:path extrusionOk="0" h="562799" w="537744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1"/>
            <p:cNvSpPr/>
            <p:nvPr/>
          </p:nvSpPr>
          <p:spPr>
            <a:xfrm>
              <a:off x="11654256" y="4923687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1"/>
            <p:cNvSpPr/>
            <p:nvPr/>
          </p:nvSpPr>
          <p:spPr>
            <a:xfrm>
              <a:off x="11654256" y="3552173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1"/>
            <p:cNvSpPr/>
            <p:nvPr/>
          </p:nvSpPr>
          <p:spPr>
            <a:xfrm>
              <a:off x="11654256" y="2180659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1"/>
            <p:cNvSpPr/>
            <p:nvPr/>
          </p:nvSpPr>
          <p:spPr>
            <a:xfrm>
              <a:off x="11654256" y="809146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1"/>
            <p:cNvSpPr/>
            <p:nvPr/>
          </p:nvSpPr>
          <p:spPr>
            <a:xfrm>
              <a:off x="11654256" y="0"/>
              <a:ext cx="537744" cy="562788"/>
            </a:xfrm>
            <a:custGeom>
              <a:rect b="b" l="l" r="r" t="t"/>
              <a:pathLst>
                <a:path extrusionOk="0" h="562788" w="537744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31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" type="body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12" type="sldNum"/>
          </p:nvPr>
        </p:nvSpPr>
        <p:spPr>
          <a:xfrm>
            <a:off x="7087169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63" name="Google Shape;63;p31"/>
          <p:cNvCxnSpPr/>
          <p:nvPr/>
        </p:nvCxnSpPr>
        <p:spPr>
          <a:xfrm>
            <a:off x="565150" y="6087110"/>
            <a:ext cx="733583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30"/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72" name="Google Shape;72;p30"/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0"/>
            <p:cNvSpPr/>
            <p:nvPr/>
          </p:nvSpPr>
          <p:spPr>
            <a:xfrm>
              <a:off x="8928528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0"/>
            <p:cNvSpPr/>
            <p:nvPr/>
          </p:nvSpPr>
          <p:spPr>
            <a:xfrm>
              <a:off x="10291391" y="6292417"/>
              <a:ext cx="1130724" cy="565583"/>
            </a:xfrm>
            <a:custGeom>
              <a:rect b="b" l="l" r="r" t="t"/>
              <a:pathLst>
                <a:path extrusionOk="0" h="565583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0"/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0"/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0"/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0"/>
            <p:cNvSpPr/>
            <p:nvPr/>
          </p:nvSpPr>
          <p:spPr>
            <a:xfrm>
              <a:off x="10291392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0"/>
            <p:cNvSpPr/>
            <p:nvPr/>
          </p:nvSpPr>
          <p:spPr>
            <a:xfrm>
              <a:off x="11654256" y="6295201"/>
              <a:ext cx="537744" cy="562799"/>
            </a:xfrm>
            <a:custGeom>
              <a:rect b="b" l="l" r="r" t="t"/>
              <a:pathLst>
                <a:path extrusionOk="0" h="562799" w="537744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0"/>
            <p:cNvSpPr/>
            <p:nvPr/>
          </p:nvSpPr>
          <p:spPr>
            <a:xfrm>
              <a:off x="11654256" y="4923687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0"/>
            <p:cNvSpPr/>
            <p:nvPr/>
          </p:nvSpPr>
          <p:spPr>
            <a:xfrm>
              <a:off x="11654256" y="3552173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0"/>
            <p:cNvSpPr/>
            <p:nvPr/>
          </p:nvSpPr>
          <p:spPr>
            <a:xfrm>
              <a:off x="11654256" y="2180659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0"/>
            <p:cNvSpPr/>
            <p:nvPr/>
          </p:nvSpPr>
          <p:spPr>
            <a:xfrm>
              <a:off x="11654256" y="809146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0"/>
            <p:cNvSpPr/>
            <p:nvPr/>
          </p:nvSpPr>
          <p:spPr>
            <a:xfrm>
              <a:off x="11654256" y="0"/>
              <a:ext cx="537744" cy="562788"/>
            </a:xfrm>
            <a:custGeom>
              <a:rect b="b" l="l" r="r" t="t"/>
              <a:pathLst>
                <a:path extrusionOk="0" h="562788" w="537744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30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" type="body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0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2" type="sldNum"/>
          </p:nvPr>
        </p:nvSpPr>
        <p:spPr>
          <a:xfrm>
            <a:off x="7087169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90" name="Google Shape;90;p30"/>
          <p:cNvCxnSpPr/>
          <p:nvPr/>
        </p:nvCxnSpPr>
        <p:spPr>
          <a:xfrm>
            <a:off x="565150" y="6087110"/>
            <a:ext cx="7335835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8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93" name="Google Shape;93;p28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8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8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8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8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8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8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8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8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8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8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8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8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8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8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8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8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8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8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28"/>
          <p:cNvSpPr txBox="1"/>
          <p:nvPr>
            <p:ph type="ctrTitle"/>
          </p:nvPr>
        </p:nvSpPr>
        <p:spPr>
          <a:xfrm>
            <a:off x="565150" y="768334"/>
            <a:ext cx="5066001" cy="2866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subTitle"/>
          </p:nvPr>
        </p:nvSpPr>
        <p:spPr>
          <a:xfrm>
            <a:off x="565150" y="4283239"/>
            <a:ext cx="5066001" cy="14751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9" name="Google Shape;119;p28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4817335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22" name="Google Shape;122;p28"/>
          <p:cNvCxnSpPr/>
          <p:nvPr/>
        </p:nvCxnSpPr>
        <p:spPr>
          <a:xfrm>
            <a:off x="565150" y="6087110"/>
            <a:ext cx="5066001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2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25" name="Google Shape;125;p32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2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2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2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2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2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2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2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2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2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2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2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2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2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2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2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2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2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2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2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2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2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2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2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32"/>
          <p:cNvSpPr txBox="1"/>
          <p:nvPr>
            <p:ph type="title"/>
          </p:nvPr>
        </p:nvSpPr>
        <p:spPr>
          <a:xfrm>
            <a:off x="565150" y="768351"/>
            <a:ext cx="5066001" cy="2334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" type="body"/>
          </p:nvPr>
        </p:nvSpPr>
        <p:spPr>
          <a:xfrm>
            <a:off x="565150" y="4255453"/>
            <a:ext cx="50660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>
                <a:solidFill>
                  <a:srgbClr val="A5A5A5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1" name="Google Shape;151;p32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12" type="sldNum"/>
          </p:nvPr>
        </p:nvSpPr>
        <p:spPr>
          <a:xfrm>
            <a:off x="4817335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54" name="Google Shape;154;p32"/>
          <p:cNvCxnSpPr/>
          <p:nvPr/>
        </p:nvCxnSpPr>
        <p:spPr>
          <a:xfrm>
            <a:off x="565150" y="6087110"/>
            <a:ext cx="5066001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33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57" name="Google Shape;157;p33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33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562851" y="2365755"/>
            <a:ext cx="5239512" cy="3395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2" type="body"/>
          </p:nvPr>
        </p:nvSpPr>
        <p:spPr>
          <a:xfrm>
            <a:off x="6389638" y="2365755"/>
            <a:ext cx="5239512" cy="3395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3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3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70" name="Google Shape;170;p33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34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3" name="Google Shape;173;p34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4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4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4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4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4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4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34"/>
          <p:cNvSpPr txBox="1"/>
          <p:nvPr>
            <p:ph type="title"/>
          </p:nvPr>
        </p:nvSpPr>
        <p:spPr>
          <a:xfrm>
            <a:off x="566928" y="768096"/>
            <a:ext cx="7333488" cy="1271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4"/>
          <p:cNvSpPr txBox="1"/>
          <p:nvPr>
            <p:ph idx="1" type="body"/>
          </p:nvPr>
        </p:nvSpPr>
        <p:spPr>
          <a:xfrm>
            <a:off x="562149" y="2365756"/>
            <a:ext cx="523951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2" name="Google Shape;182;p34"/>
          <p:cNvSpPr txBox="1"/>
          <p:nvPr>
            <p:ph idx="2" type="body"/>
          </p:nvPr>
        </p:nvSpPr>
        <p:spPr>
          <a:xfrm>
            <a:off x="562149" y="3189668"/>
            <a:ext cx="5239512" cy="2571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3" type="body"/>
          </p:nvPr>
        </p:nvSpPr>
        <p:spPr>
          <a:xfrm>
            <a:off x="6383066" y="2365756"/>
            <a:ext cx="523951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4" name="Google Shape;184;p34"/>
          <p:cNvSpPr txBox="1"/>
          <p:nvPr>
            <p:ph idx="4" type="body"/>
          </p:nvPr>
        </p:nvSpPr>
        <p:spPr>
          <a:xfrm>
            <a:off x="6383066" y="3189668"/>
            <a:ext cx="5239512" cy="2571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88" name="Google Shape;188;p34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35"/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91" name="Google Shape;191;p35"/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5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5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5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5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5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5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35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5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5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5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02" name="Google Shape;202;p35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6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6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26"/>
          <p:cNvSpPr txBox="1"/>
          <p:nvPr>
            <p:ph idx="1" type="body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6"/>
          <p:cNvSpPr txBox="1"/>
          <p:nvPr>
            <p:ph idx="10" type="dt"/>
          </p:nvPr>
        </p:nvSpPr>
        <p:spPr>
          <a:xfrm>
            <a:off x="566928" y="457200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26"/>
          <p:cNvSpPr txBox="1"/>
          <p:nvPr>
            <p:ph idx="11" type="ftr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26"/>
          <p:cNvSpPr txBox="1"/>
          <p:nvPr>
            <p:ph idx="12" type="sldNum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ncbi.nlm.nih.gov/books/n/stryer/A5607/def-item/A5666/" TargetMode="External"/><Relationship Id="rId4" Type="http://schemas.openxmlformats.org/officeDocument/2006/relationships/hyperlink" Target="https://www.ncbi.nlm.nih.gov/books/n/stryer/A5607/def-item/A5667/" TargetMode="External"/><Relationship Id="rId5" Type="http://schemas.openxmlformats.org/officeDocument/2006/relationships/hyperlink" Target="https://www.ncbi.nlm.nih.gov/books/n/stryer/A5607/def-item/A5666/" TargetMode="External"/><Relationship Id="rId6" Type="http://schemas.openxmlformats.org/officeDocument/2006/relationships/hyperlink" Target="https://www.ncbi.nlm.nih.gov/books/n/stryer/A5607/def-item/A5667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amazon.com/s/ref=dp_byline_sr_book_1?ie=UTF8&amp;field-author=Jeremy+M.+Berg&amp;text=Jeremy+M.+Berg&amp;sort=relevancerank&amp;search-alias=books" TargetMode="External"/><Relationship Id="rId4" Type="http://schemas.openxmlformats.org/officeDocument/2006/relationships/hyperlink" Target="https://www.amazon.com/John-L-Tymoczko/e/B001H6MY8M/ref=dp_byline_cont_book_2" TargetMode="External"/><Relationship Id="rId5" Type="http://schemas.openxmlformats.org/officeDocument/2006/relationships/hyperlink" Target="https://www.amazon.com/Lubert-Stryer/e/B001H6MW7K/ref=dp_byline_cont_book_3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hyperlink" Target="https://www.ncbi.nlm.nih.gov/books/n/stryer/A5607/def-item/A5608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"/>
          <p:cNvSpPr/>
          <p:nvPr/>
        </p:nvSpPr>
        <p:spPr>
          <a:xfrm>
            <a:off x="-1" y="1628393"/>
            <a:ext cx="6155707" cy="3601213"/>
          </a:xfrm>
          <a:prstGeom prst="rect">
            <a:avLst/>
          </a:prstGeom>
          <a:gradFill>
            <a:gsLst>
              <a:gs pos="0">
                <a:schemeClr val="dk1"/>
              </a:gs>
              <a:gs pos="31000">
                <a:srgbClr val="000000">
                  <a:alpha val="80000"/>
                </a:srgbClr>
              </a:gs>
              <a:gs pos="100000">
                <a:srgbClr val="000000">
                  <a:alpha val="33725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"/>
          <p:cNvSpPr txBox="1"/>
          <p:nvPr>
            <p:ph type="ctrTitle"/>
          </p:nvPr>
        </p:nvSpPr>
        <p:spPr>
          <a:xfrm>
            <a:off x="565150" y="2035840"/>
            <a:ext cx="5022050" cy="1718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ru-RU" sz="3400"/>
              <a:t>The Pentose Phosphate Pathway. Glycogen Metabolism</a:t>
            </a:r>
            <a:endParaRPr sz="3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t/>
            </a:r>
            <a:endParaRPr sz="3400"/>
          </a:p>
        </p:txBody>
      </p:sp>
      <p:sp>
        <p:nvSpPr>
          <p:cNvPr id="281" name="Google Shape;281;p1"/>
          <p:cNvSpPr txBox="1"/>
          <p:nvPr>
            <p:ph idx="1" type="subTitle"/>
          </p:nvPr>
        </p:nvSpPr>
        <p:spPr>
          <a:xfrm>
            <a:off x="565150" y="3754429"/>
            <a:ext cx="5022049" cy="10634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ru-RU"/>
              <a:t>Zhanserik Shynykul</a:t>
            </a:r>
            <a:endParaRPr/>
          </a:p>
        </p:txBody>
      </p:sp>
      <p:grpSp>
        <p:nvGrpSpPr>
          <p:cNvPr id="282" name="Google Shape;282;p1"/>
          <p:cNvGrpSpPr/>
          <p:nvPr/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83" name="Google Shape;283;p1"/>
            <p:cNvSpPr/>
            <p:nvPr/>
          </p:nvSpPr>
          <p:spPr>
            <a:xfrm>
              <a:off x="11655829" y="809310"/>
              <a:ext cx="536171" cy="1124839"/>
            </a:xfrm>
            <a:custGeom>
              <a:rect b="b" l="l" r="r" t="t"/>
              <a:pathLst>
                <a:path extrusionOk="0" h="1124839" w="536171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0291748" y="0"/>
              <a:ext cx="1130725" cy="565362"/>
            </a:xfrm>
            <a:custGeom>
              <a:rect b="b" l="l" r="r" t="t"/>
              <a:pathLst>
                <a:path extrusionOk="0" h="565362" w="1130725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11656578" y="0"/>
              <a:ext cx="535422" cy="562344"/>
            </a:xfrm>
            <a:custGeom>
              <a:rect b="b" l="l" r="r" t="t"/>
              <a:pathLst>
                <a:path extrusionOk="0" h="562344" w="535422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11656578" y="2181112"/>
              <a:ext cx="535422" cy="1124687"/>
            </a:xfrm>
            <a:custGeom>
              <a:rect b="b" l="l" r="r" t="t"/>
              <a:pathLst>
                <a:path extrusionOk="0" h="1124687" w="535422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10291746" y="806365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11656578" y="3552837"/>
              <a:ext cx="535422" cy="1124688"/>
            </a:xfrm>
            <a:custGeom>
              <a:rect b="b" l="l" r="r" t="t"/>
              <a:pathLst>
                <a:path extrusionOk="0" h="1124688" w="535422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11656642" y="6295916"/>
              <a:ext cx="535358" cy="562084"/>
            </a:xfrm>
            <a:custGeom>
              <a:rect b="b" l="l" r="r" t="t"/>
              <a:pathLst>
                <a:path extrusionOk="0" h="562084" w="535358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0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11" name="Google Shape;411;p10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5" name="Google Shape;435;p10"/>
          <p:cNvCxnSpPr/>
          <p:nvPr/>
        </p:nvCxnSpPr>
        <p:spPr>
          <a:xfrm>
            <a:off x="565150" y="6087110"/>
            <a:ext cx="5066001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6" name="Google Shape;43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0"/>
          <p:cNvSpPr txBox="1"/>
          <p:nvPr>
            <p:ph type="title"/>
          </p:nvPr>
        </p:nvSpPr>
        <p:spPr>
          <a:xfrm>
            <a:off x="566924" y="765768"/>
            <a:ext cx="6402597" cy="1063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/>
              <a:t>In the third reaction, transketolase catalyzes the synthesis of fructose 6-phosphate and glyceraldehyde 3-phosphate from erythrose 4-phosphate and xylulose 5-phosphate.</a:t>
            </a:r>
            <a:endParaRPr/>
          </a:p>
        </p:txBody>
      </p:sp>
      <p:grpSp>
        <p:nvGrpSpPr>
          <p:cNvPr id="438" name="Google Shape;438;p10"/>
          <p:cNvGrpSpPr/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39" name="Google Shape;439;p10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3" name="Google Shape;443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489" y="2229176"/>
            <a:ext cx="10885620" cy="35922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Google Shape;444;p10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1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lang="ru-RU"/>
              <a:t>The sum of these reactions is</a:t>
            </a:r>
            <a:endParaRPr/>
          </a:p>
        </p:txBody>
      </p:sp>
      <p:pic>
        <p:nvPicPr>
          <p:cNvPr descr="Изображение выглядит как текст&#10;&#10;Автоматически созданное описание" id="450" name="Google Shape;450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680" y="1912746"/>
            <a:ext cx="8510587" cy="869156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1"/>
          <p:cNvSpPr txBox="1"/>
          <p:nvPr/>
        </p:nvSpPr>
        <p:spPr>
          <a:xfrm>
            <a:off x="747713" y="3200400"/>
            <a:ext cx="857726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Xylulose 5-phosphate can be formed from ribose 5-phosphate by the sequential action of phosphopentose isomerase and phosphopentose epimerase, and so the net reaction starting from ribose 5-phosphate is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&#10;&#10;Автоматически созданное описание" id="452" name="Google Shape;45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963" y="4397885"/>
            <a:ext cx="10184605" cy="1395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2"/>
          <p:cNvSpPr txBox="1"/>
          <p:nvPr>
            <p:ph type="title"/>
          </p:nvPr>
        </p:nvSpPr>
        <p:spPr>
          <a:xfrm>
            <a:off x="565150" y="342265"/>
            <a:ext cx="7335835" cy="614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ru-RU"/>
              <a:t>Pentose phosphate pathway</a:t>
            </a:r>
            <a:endParaRPr/>
          </a:p>
        </p:txBody>
      </p:sp>
      <p:graphicFrame>
        <p:nvGraphicFramePr>
          <p:cNvPr id="458" name="Google Shape;458;p12"/>
          <p:cNvGraphicFramePr/>
          <p:nvPr/>
        </p:nvGraphicFramePr>
        <p:xfrm>
          <a:off x="446088" y="10533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{00427284-3B24-4EC4-8369-7E0EA1A05843}</a:tableStyleId>
              </a:tblPr>
              <a:tblGrid>
                <a:gridCol w="7090175"/>
                <a:gridCol w="3960475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Reaction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Enzyme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Oxidative phase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Glucose 6-phosphate + </a:t>
                      </a:r>
                      <a:r>
                        <a:rPr lang="ru-RU" sz="18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NADP+</a:t>
                      </a:r>
                      <a:r>
                        <a:rPr lang="ru-RU" sz="1800" u="none" cap="none" strike="noStrike"/>
                        <a:t>→ 6-phosphoglucono-δ-lactone + </a:t>
                      </a:r>
                      <a:r>
                        <a:rPr lang="ru-RU" sz="18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NADPH</a:t>
                      </a:r>
                      <a:r>
                        <a:rPr lang="ru-RU" sz="1800" u="none" cap="none" strike="noStrike"/>
                        <a:t> + H+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Glucose 6-phosphate dehydrogenase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6-Phosphoglucono-δ-lactone + H2O → 6-phosphogluconate + H+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Lactonase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6-Phosphogluconate + </a:t>
                      </a:r>
                      <a:r>
                        <a:rPr lang="ru-RU" sz="18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NADP+</a:t>
                      </a:r>
                      <a:r>
                        <a:rPr lang="ru-RU" sz="1800" u="none" cap="none" strike="noStrike"/>
                        <a:t>→ ribulose 5-phosphate + CO2 + </a:t>
                      </a:r>
                      <a:r>
                        <a:rPr lang="ru-RU" sz="1800" u="sng" cap="none" strike="noStrike">
                          <a:solidFill>
                            <a:schemeClr val="hlink"/>
                          </a:solidFill>
                          <a:hlinkClick r:id="rId6"/>
                        </a:rPr>
                        <a:t>NADPH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6-Phosphogluconate dehydrogenase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Nonoxidative Phase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Ribulose 5-phosphate ⇌ ribose 5-phosphate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Phosphopentose isomerase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Ribulose 5-phosphate ⇌ xylulose 5-phosphate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Phosphopentose epimerase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Xylulose 5-phosphate + ribose 5-phosphate ⇌ sedoheptulose 7-phosphate + glyceraldehyde 3-phosphate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Transketolase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Sedoheptulose 7-phosphate + glyceraldehyde 3-phosphate ⇌ fructose 6-phosphate + erythrose 4-phosphate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Transaldolase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Xylulose 5-phosphate + erythrose 4-phosphate ⇌ fructose 6-phosphate + glyceraldehyde 3-phosphate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Transketolase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3"/>
          <p:cNvSpPr txBox="1"/>
          <p:nvPr>
            <p:ph type="title"/>
          </p:nvPr>
        </p:nvSpPr>
        <p:spPr>
          <a:xfrm>
            <a:off x="315119" y="5473860"/>
            <a:ext cx="11991178" cy="1638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Transketolase and Transaldolase Stabilize Carbanionic Intermediates by Different Mechanisms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64" name="Google Shape;464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353" y="136336"/>
            <a:ext cx="8758237" cy="4541043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13"/>
          <p:cNvSpPr txBox="1"/>
          <p:nvPr/>
        </p:nvSpPr>
        <p:spPr>
          <a:xfrm>
            <a:off x="9320212" y="438150"/>
            <a:ext cx="274320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carbanion of thiamine pyrophosphate attacks the ketose substrate. Cleavage of a carbon-carbon bond frees the aldose product and leaves a two-carbon fragment joined to TPP. This activated glycoaldehyde intermediate attacks the aldose substrate to form a new carbon-carbon bond. The ketose product is released, freeing the TPP for the next reaction cycle.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4"/>
          <p:cNvSpPr txBox="1"/>
          <p:nvPr>
            <p:ph type="title"/>
          </p:nvPr>
        </p:nvSpPr>
        <p:spPr>
          <a:xfrm>
            <a:off x="696119" y="270828"/>
            <a:ext cx="7335835" cy="685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ru-RU"/>
              <a:t>Transaldolase Mechanism</a:t>
            </a:r>
            <a:endParaRPr/>
          </a:p>
        </p:txBody>
      </p:sp>
      <p:pic>
        <p:nvPicPr>
          <p:cNvPr id="471" name="Google Shape;471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319" y="1552799"/>
            <a:ext cx="8466874" cy="497042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4"/>
          <p:cNvSpPr txBox="1"/>
          <p:nvPr/>
        </p:nvSpPr>
        <p:spPr>
          <a:xfrm>
            <a:off x="9117807" y="1807369"/>
            <a:ext cx="3076574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reaction begins with the formation of a Schiff base between a lysine residue in transaldolase and the ketose substrate. Protonation of the Schiff base leads to release of the aldose product, leaving a three-carbon fragment attached to the lysine residue. This intermediate adds to the aldose substrate to form a new carbon-carbon bond. The reaction cycle is completed by release of the ketose product from the lysine side chain.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5"/>
          <p:cNvSpPr txBox="1"/>
          <p:nvPr>
            <p:ph type="title"/>
          </p:nvPr>
        </p:nvSpPr>
        <p:spPr>
          <a:xfrm>
            <a:off x="565151" y="770890"/>
            <a:ext cx="4133560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/>
              <a:t>Carbanion Intermediates</a:t>
            </a:r>
            <a:endParaRPr/>
          </a:p>
        </p:txBody>
      </p:sp>
      <p:sp>
        <p:nvSpPr>
          <p:cNvPr id="479" name="Google Shape;479;p15"/>
          <p:cNvSpPr txBox="1"/>
          <p:nvPr/>
        </p:nvSpPr>
        <p:spPr>
          <a:xfrm>
            <a:off x="565151" y="2160016"/>
            <a:ext cx="4133560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transketolase and transaldolase, a carbanion intermediate is stabilized by resonance. In transketolase, TPP stabilizes this intermediate; in transaldolase, a protonated Schiff base plays this role.</a:t>
            </a:r>
            <a:endParaRPr/>
          </a:p>
        </p:txBody>
      </p:sp>
      <p:cxnSp>
        <p:nvCxnSpPr>
          <p:cNvPr id="480" name="Google Shape;480;p15"/>
          <p:cNvCxnSpPr/>
          <p:nvPr/>
        </p:nvCxnSpPr>
        <p:spPr>
          <a:xfrm>
            <a:off x="565150" y="6087110"/>
            <a:ext cx="413356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81" name="Google Shape;481;p15"/>
          <p:cNvGrpSpPr/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82" name="Google Shape;482;p15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86" name="Google Shape;486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6573" y="1398397"/>
            <a:ext cx="5162549" cy="3398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6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92" name="Google Shape;492;p16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6" name="Google Shape;516;p16"/>
          <p:cNvCxnSpPr/>
          <p:nvPr/>
        </p:nvCxnSpPr>
        <p:spPr>
          <a:xfrm>
            <a:off x="565150" y="6087110"/>
            <a:ext cx="5066001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7" name="Google Shape;517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iele Fragezeichen vor schwarzem Hintergrund" id="518" name="Google Shape;518;p16"/>
          <p:cNvPicPr preferRelativeResize="0"/>
          <p:nvPr/>
        </p:nvPicPr>
        <p:blipFill rotWithShape="1">
          <a:blip r:embed="rId3">
            <a:alphaModFix/>
          </a:blip>
          <a:srcRect b="5" l="0" r="6" t="7595"/>
          <a:stretch/>
        </p:blipFill>
        <p:spPr>
          <a:xfrm>
            <a:off x="3048" y="-1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16"/>
          <p:cNvSpPr/>
          <p:nvPr/>
        </p:nvSpPr>
        <p:spPr>
          <a:xfrm>
            <a:off x="-2" y="-2217"/>
            <a:ext cx="12192000" cy="2365291"/>
          </a:xfrm>
          <a:prstGeom prst="rect">
            <a:avLst/>
          </a:prstGeom>
          <a:gradFill>
            <a:gsLst>
              <a:gs pos="0">
                <a:schemeClr val="dk1"/>
              </a:gs>
              <a:gs pos="31000">
                <a:srgbClr val="000000">
                  <a:alpha val="80000"/>
                </a:srgbClr>
              </a:gs>
              <a:gs pos="100000">
                <a:srgbClr val="000000">
                  <a:alpha val="33725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6"/>
          <p:cNvSpPr txBox="1"/>
          <p:nvPr>
            <p:ph type="title"/>
          </p:nvPr>
        </p:nvSpPr>
        <p:spPr>
          <a:xfrm>
            <a:off x="566924" y="768209"/>
            <a:ext cx="6402597" cy="1063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/>
              <a:t>FAQ</a:t>
            </a:r>
            <a:endParaRPr/>
          </a:p>
        </p:txBody>
      </p:sp>
      <p:grpSp>
        <p:nvGrpSpPr>
          <p:cNvPr id="521" name="Google Shape;521;p16"/>
          <p:cNvGrpSpPr/>
          <p:nvPr/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522" name="Google Shape;522;p16"/>
            <p:cNvSpPr/>
            <p:nvPr/>
          </p:nvSpPr>
          <p:spPr>
            <a:xfrm>
              <a:off x="11655829" y="4924190"/>
              <a:ext cx="536171" cy="1124839"/>
            </a:xfrm>
            <a:custGeom>
              <a:rect b="b" l="l" r="r" t="t"/>
              <a:pathLst>
                <a:path extrusionOk="0" h="1124839" w="536171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10291748" y="0"/>
              <a:ext cx="1130725" cy="565362"/>
            </a:xfrm>
            <a:custGeom>
              <a:rect b="b" l="l" r="r" t="t"/>
              <a:pathLst>
                <a:path extrusionOk="0" h="565362" w="1130725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11656578" y="0"/>
              <a:ext cx="535422" cy="562344"/>
            </a:xfrm>
            <a:custGeom>
              <a:rect b="b" l="l" r="r" t="t"/>
              <a:pathLst>
                <a:path extrusionOk="0" h="562344" w="535422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1656578" y="2181112"/>
              <a:ext cx="535422" cy="1124687"/>
            </a:xfrm>
            <a:custGeom>
              <a:rect b="b" l="l" r="r" t="t"/>
              <a:pathLst>
                <a:path extrusionOk="0" h="1124687" w="535422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0291746" y="3549819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11656578" y="3552837"/>
              <a:ext cx="535422" cy="1124688"/>
            </a:xfrm>
            <a:custGeom>
              <a:rect b="b" l="l" r="r" t="t"/>
              <a:pathLst>
                <a:path extrusionOk="0" h="1124688" w="535422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11656642" y="6295916"/>
              <a:ext cx="535358" cy="562084"/>
            </a:xfrm>
            <a:custGeom>
              <a:rect b="b" l="l" r="r" t="t"/>
              <a:pathLst>
                <a:path extrusionOk="0" h="562084" w="535358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ru-RU" sz="3400"/>
              <a:t>What is the product generated after the completion of 1st phase?</a:t>
            </a:r>
            <a:endParaRPr sz="3400"/>
          </a:p>
        </p:txBody>
      </p:sp>
      <p:sp>
        <p:nvSpPr>
          <p:cNvPr id="535" name="Google Shape;535;p17"/>
          <p:cNvSpPr txBox="1"/>
          <p:nvPr>
            <p:ph idx="1" type="body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ru-RU"/>
              <a:t>A. ribulose-5-phosphate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ru-RU"/>
              <a:t>B. CO2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ru-RU"/>
              <a:t>C. NADPH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ru-RU"/>
              <a:t>D. all of the above</a:t>
            </a:r>
            <a:endParaRPr/>
          </a:p>
        </p:txBody>
      </p:sp>
      <p:cxnSp>
        <p:nvCxnSpPr>
          <p:cNvPr id="536" name="Google Shape;536;p17"/>
          <p:cNvCxnSpPr/>
          <p:nvPr/>
        </p:nvCxnSpPr>
        <p:spPr>
          <a:xfrm>
            <a:off x="565150" y="6087110"/>
            <a:ext cx="7335835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37" name="Google Shape;537;p17"/>
          <p:cNvGrpSpPr/>
          <p:nvPr/>
        </p:nvGrpSpPr>
        <p:grpSpPr>
          <a:xfrm>
            <a:off x="8925974" y="0"/>
            <a:ext cx="3266026" cy="6858001"/>
            <a:chOff x="8925974" y="0"/>
            <a:chExt cx="3266026" cy="6858001"/>
          </a:xfrm>
        </p:grpSpPr>
        <p:sp>
          <p:nvSpPr>
            <p:cNvPr id="538" name="Google Shape;538;p17"/>
            <p:cNvSpPr/>
            <p:nvPr/>
          </p:nvSpPr>
          <p:spPr>
            <a:xfrm>
              <a:off x="10290057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11652922" y="6295076"/>
              <a:ext cx="539078" cy="562924"/>
            </a:xfrm>
            <a:custGeom>
              <a:rect b="b" l="l" r="r" t="t"/>
              <a:pathLst>
                <a:path extrusionOk="0" h="562924" w="539078">
                  <a:moveTo>
                    <a:pt x="539078" y="0"/>
                  </a:moveTo>
                  <a:lnTo>
                    <a:pt x="539078" y="562924"/>
                  </a:lnTo>
                  <a:lnTo>
                    <a:pt x="22" y="562924"/>
                  </a:lnTo>
                  <a:lnTo>
                    <a:pt x="0" y="562712"/>
                  </a:lnTo>
                  <a:cubicBezTo>
                    <a:pt x="0" y="289501"/>
                    <a:pt x="193796" y="61554"/>
                    <a:pt x="451422" y="8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11652922" y="3552046"/>
              <a:ext cx="539078" cy="1125424"/>
            </a:xfrm>
            <a:custGeom>
              <a:rect b="b" l="l" r="r" t="t"/>
              <a:pathLst>
                <a:path extrusionOk="0" h="1125424" w="539078">
                  <a:moveTo>
                    <a:pt x="539078" y="0"/>
                  </a:moveTo>
                  <a:lnTo>
                    <a:pt x="539078" y="1125424"/>
                  </a:lnTo>
                  <a:lnTo>
                    <a:pt x="451423" y="1116588"/>
                  </a:lnTo>
                  <a:cubicBezTo>
                    <a:pt x="193797" y="1063870"/>
                    <a:pt x="0" y="835923"/>
                    <a:pt x="0" y="562712"/>
                  </a:cubicBezTo>
                  <a:cubicBezTo>
                    <a:pt x="0" y="289501"/>
                    <a:pt x="193797" y="61554"/>
                    <a:pt x="451423" y="8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11652922" y="2180532"/>
              <a:ext cx="539078" cy="1125425"/>
            </a:xfrm>
            <a:custGeom>
              <a:rect b="b" l="l" r="r" t="t"/>
              <a:pathLst>
                <a:path extrusionOk="0" h="1125425" w="539078">
                  <a:moveTo>
                    <a:pt x="539078" y="0"/>
                  </a:moveTo>
                  <a:lnTo>
                    <a:pt x="539078" y="1125425"/>
                  </a:lnTo>
                  <a:lnTo>
                    <a:pt x="451423" y="1116588"/>
                  </a:lnTo>
                  <a:cubicBezTo>
                    <a:pt x="193797" y="1063870"/>
                    <a:pt x="0" y="835923"/>
                    <a:pt x="0" y="562712"/>
                  </a:cubicBezTo>
                  <a:cubicBezTo>
                    <a:pt x="0" y="289502"/>
                    <a:pt x="193797" y="61554"/>
                    <a:pt x="451423" y="8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11652922" y="0"/>
              <a:ext cx="539078" cy="562926"/>
            </a:xfrm>
            <a:custGeom>
              <a:rect b="b" l="l" r="r" t="t"/>
              <a:pathLst>
                <a:path extrusionOk="0" h="562926" w="539078">
                  <a:moveTo>
                    <a:pt x="22" y="0"/>
                  </a:moveTo>
                  <a:lnTo>
                    <a:pt x="539078" y="0"/>
                  </a:lnTo>
                  <a:lnTo>
                    <a:pt x="539078" y="562926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8925976" y="0"/>
              <a:ext cx="1130725" cy="565362"/>
            </a:xfrm>
            <a:custGeom>
              <a:rect b="b" l="l" r="r" t="t"/>
              <a:pathLst>
                <a:path extrusionOk="0" h="565362" w="1130725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10290805" y="0"/>
              <a:ext cx="1130726" cy="565362"/>
            </a:xfrm>
            <a:custGeom>
              <a:rect b="b" l="l" r="r" t="t"/>
              <a:pathLst>
                <a:path extrusionOk="0" h="565362" w="1130726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6719" y="354660"/>
                    <a:pt x="304426" y="539750"/>
                    <a:pt x="565364" y="539750"/>
                  </a:cubicBezTo>
                  <a:cubicBezTo>
                    <a:pt x="826301" y="539750"/>
                    <a:pt x="1044008" y="354660"/>
                    <a:pt x="1094357" y="108609"/>
                  </a:cubicBezTo>
                  <a:lnTo>
                    <a:pt x="1105306" y="0"/>
                  </a:lnTo>
                  <a:lnTo>
                    <a:pt x="1130726" y="0"/>
                  </a:lnTo>
                  <a:cubicBezTo>
                    <a:pt x="1130726" y="312241"/>
                    <a:pt x="877604" y="565362"/>
                    <a:pt x="565364" y="565362"/>
                  </a:cubicBezTo>
                  <a:cubicBezTo>
                    <a:pt x="253123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11655636" y="809288"/>
              <a:ext cx="536364" cy="1124878"/>
            </a:xfrm>
            <a:custGeom>
              <a:rect b="b" l="l" r="r" t="t"/>
              <a:pathLst>
                <a:path extrusionOk="0" h="1124878" w="536364">
                  <a:moveTo>
                    <a:pt x="536364" y="0"/>
                  </a:moveTo>
                  <a:lnTo>
                    <a:pt x="536364" y="25187"/>
                  </a:lnTo>
                  <a:lnTo>
                    <a:pt x="456541" y="33233"/>
                  </a:lnTo>
                  <a:cubicBezTo>
                    <a:pt x="210489" y="83583"/>
                    <a:pt x="25399" y="301290"/>
                    <a:pt x="25399" y="562226"/>
                  </a:cubicBezTo>
                  <a:cubicBezTo>
                    <a:pt x="25399" y="823163"/>
                    <a:pt x="210489" y="1040870"/>
                    <a:pt x="456541" y="1091219"/>
                  </a:cubicBezTo>
                  <a:lnTo>
                    <a:pt x="536364" y="1099266"/>
                  </a:lnTo>
                  <a:lnTo>
                    <a:pt x="536364" y="1124878"/>
                  </a:lnTo>
                  <a:lnTo>
                    <a:pt x="451423" y="1116315"/>
                  </a:lnTo>
                  <a:cubicBezTo>
                    <a:pt x="193797" y="1063597"/>
                    <a:pt x="0" y="835650"/>
                    <a:pt x="0" y="562439"/>
                  </a:cubicBezTo>
                  <a:cubicBezTo>
                    <a:pt x="0" y="289228"/>
                    <a:pt x="193797" y="61281"/>
                    <a:pt x="451423" y="85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10290805" y="2178092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8925974" y="806365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10290805" y="3549819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11655636" y="4924471"/>
              <a:ext cx="536364" cy="1124877"/>
            </a:xfrm>
            <a:custGeom>
              <a:rect b="b" l="l" r="r" t="t"/>
              <a:pathLst>
                <a:path extrusionOk="0" h="1124877" w="536364">
                  <a:moveTo>
                    <a:pt x="536364" y="0"/>
                  </a:moveTo>
                  <a:lnTo>
                    <a:pt x="536364" y="25186"/>
                  </a:lnTo>
                  <a:lnTo>
                    <a:pt x="456541" y="33232"/>
                  </a:lnTo>
                  <a:cubicBezTo>
                    <a:pt x="210489" y="83582"/>
                    <a:pt x="25399" y="301289"/>
                    <a:pt x="25399" y="562225"/>
                  </a:cubicBezTo>
                  <a:cubicBezTo>
                    <a:pt x="25399" y="823162"/>
                    <a:pt x="210489" y="1040869"/>
                    <a:pt x="456541" y="1091218"/>
                  </a:cubicBezTo>
                  <a:lnTo>
                    <a:pt x="536364" y="1099265"/>
                  </a:lnTo>
                  <a:lnTo>
                    <a:pt x="536364" y="1124877"/>
                  </a:lnTo>
                  <a:lnTo>
                    <a:pt x="451423" y="1116314"/>
                  </a:lnTo>
                  <a:cubicBezTo>
                    <a:pt x="193797" y="1063596"/>
                    <a:pt x="0" y="835649"/>
                    <a:pt x="0" y="562438"/>
                  </a:cubicBezTo>
                  <a:cubicBezTo>
                    <a:pt x="0" y="289227"/>
                    <a:pt x="193797" y="61280"/>
                    <a:pt x="451423" y="8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10290869" y="6293274"/>
              <a:ext cx="1130598" cy="564727"/>
            </a:xfrm>
            <a:custGeom>
              <a:rect b="b" l="l" r="r" t="t"/>
              <a:pathLst>
                <a:path extrusionOk="0" h="564727" w="1130598">
                  <a:moveTo>
                    <a:pt x="565300" y="0"/>
                  </a:moveTo>
                  <a:cubicBezTo>
                    <a:pt x="838510" y="0"/>
                    <a:pt x="1066458" y="193796"/>
                    <a:pt x="1119176" y="451422"/>
                  </a:cubicBezTo>
                  <a:lnTo>
                    <a:pt x="1130598" y="564727"/>
                  </a:lnTo>
                  <a:lnTo>
                    <a:pt x="1105221" y="564727"/>
                  </a:lnTo>
                  <a:lnTo>
                    <a:pt x="1094293" y="456328"/>
                  </a:lnTo>
                  <a:cubicBezTo>
                    <a:pt x="1043944" y="210276"/>
                    <a:pt x="826237" y="25186"/>
                    <a:pt x="565300" y="25186"/>
                  </a:cubicBezTo>
                  <a:cubicBezTo>
                    <a:pt x="304362" y="25186"/>
                    <a:pt x="86655" y="210276"/>
                    <a:pt x="36306" y="456328"/>
                  </a:cubicBezTo>
                  <a:lnTo>
                    <a:pt x="25378" y="564727"/>
                  </a:lnTo>
                  <a:lnTo>
                    <a:pt x="0" y="564727"/>
                  </a:lnTo>
                  <a:lnTo>
                    <a:pt x="11423" y="451422"/>
                  </a:lnTo>
                  <a:cubicBezTo>
                    <a:pt x="64141" y="193796"/>
                    <a:pt x="292089" y="0"/>
                    <a:pt x="565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18"/>
          <p:cNvGrpSpPr/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557" name="Google Shape;557;p18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1" name="Google Shape;561;p18"/>
          <p:cNvSpPr txBox="1"/>
          <p:nvPr>
            <p:ph type="title"/>
          </p:nvPr>
        </p:nvSpPr>
        <p:spPr>
          <a:xfrm>
            <a:off x="7493280" y="770890"/>
            <a:ext cx="4133560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/>
              <a:t>What is the location of pentose phosphate pathway to take place?</a:t>
            </a:r>
            <a:endParaRPr sz="2800"/>
          </a:p>
        </p:txBody>
      </p:sp>
      <p:sp>
        <p:nvSpPr>
          <p:cNvPr id="562" name="Google Shape;562;p18"/>
          <p:cNvSpPr txBox="1"/>
          <p:nvPr>
            <p:ph idx="1" type="body"/>
          </p:nvPr>
        </p:nvSpPr>
        <p:spPr>
          <a:xfrm>
            <a:off x="7493280" y="2160016"/>
            <a:ext cx="4133560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b="1" lang="ru-RU"/>
            </a:br>
            <a:r>
              <a:rPr b="1" lang="ru-RU"/>
              <a:t>A. cell membrane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/>
              <a:t>B. cytosol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/>
              <a:t>C. ribosomes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/>
              <a:t>D. mitochondria</a:t>
            </a:r>
            <a:endParaRPr/>
          </a:p>
        </p:txBody>
      </p:sp>
      <p:pic>
        <p:nvPicPr>
          <p:cNvPr descr="3D render of cells" id="563" name="Google Shape;563;p18"/>
          <p:cNvPicPr preferRelativeResize="0"/>
          <p:nvPr/>
        </p:nvPicPr>
        <p:blipFill rotWithShape="1">
          <a:blip r:embed="rId3">
            <a:alphaModFix/>
          </a:blip>
          <a:srcRect b="-2" l="18162" r="25019" t="0"/>
          <a:stretch/>
        </p:blipFill>
        <p:spPr>
          <a:xfrm>
            <a:off x="20" y="1"/>
            <a:ext cx="6927143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4" name="Google Shape;564;p18"/>
          <p:cNvCxnSpPr/>
          <p:nvPr/>
        </p:nvCxnSpPr>
        <p:spPr>
          <a:xfrm>
            <a:off x="7493279" y="6087110"/>
            <a:ext cx="413356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0" name="Google Shape;570;p19"/>
          <p:cNvCxnSpPr/>
          <p:nvPr/>
        </p:nvCxnSpPr>
        <p:spPr>
          <a:xfrm>
            <a:off x="565150" y="6087110"/>
            <a:ext cx="413356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71" name="Google Shape;571;p19"/>
          <p:cNvGrpSpPr/>
          <p:nvPr/>
        </p:nvGrpSpPr>
        <p:grpSpPr>
          <a:xfrm>
            <a:off x="5316278" y="809039"/>
            <a:ext cx="6104760" cy="5464169"/>
            <a:chOff x="0" y="0"/>
            <a:chExt cx="6104760" cy="5464169"/>
          </a:xfrm>
        </p:grpSpPr>
        <p:sp>
          <p:nvSpPr>
            <p:cNvPr id="572" name="Google Shape;572;p19"/>
            <p:cNvSpPr/>
            <p:nvPr/>
          </p:nvSpPr>
          <p:spPr>
            <a:xfrm>
              <a:off x="0" y="0"/>
              <a:ext cx="4883808" cy="1202117"/>
            </a:xfrm>
            <a:prstGeom prst="roundRect">
              <a:avLst>
                <a:gd fmla="val 10000" name="adj"/>
              </a:avLst>
            </a:prstGeom>
            <a:solidFill>
              <a:srgbClr val="B3A13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9"/>
            <p:cNvSpPr txBox="1"/>
            <p:nvPr/>
          </p:nvSpPr>
          <p:spPr>
            <a:xfrm>
              <a:off x="35209" y="35209"/>
              <a:ext cx="3485051" cy="113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ru-RU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a. insulin </a:t>
              </a:r>
              <a:endPara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409018" y="1420684"/>
              <a:ext cx="4883808" cy="1202117"/>
            </a:xfrm>
            <a:prstGeom prst="roundRect">
              <a:avLst>
                <a:gd fmla="val 10000" name="adj"/>
              </a:avLst>
            </a:prstGeom>
            <a:solidFill>
              <a:srgbClr val="B0AE4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9"/>
            <p:cNvSpPr txBox="1"/>
            <p:nvPr/>
          </p:nvSpPr>
          <p:spPr>
            <a:xfrm>
              <a:off x="444227" y="1455893"/>
              <a:ext cx="3622995" cy="113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ru-RU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b. high concentration of NADPH </a:t>
              </a:r>
              <a:endPara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811933" y="2841368"/>
              <a:ext cx="4883808" cy="1202117"/>
            </a:xfrm>
            <a:prstGeom prst="roundRect">
              <a:avLst>
                <a:gd fmla="val 10000" name="adj"/>
              </a:avLst>
            </a:prstGeom>
            <a:solidFill>
              <a:srgbClr val="A0AE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9"/>
            <p:cNvSpPr txBox="1"/>
            <p:nvPr/>
          </p:nvSpPr>
          <p:spPr>
            <a:xfrm>
              <a:off x="847142" y="2876577"/>
              <a:ext cx="3629100" cy="113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ru-RU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c. 1st phase </a:t>
              </a:r>
              <a:endPara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1220952" y="4262052"/>
              <a:ext cx="4883808" cy="1202117"/>
            </a:xfrm>
            <a:prstGeom prst="roundRect">
              <a:avLst>
                <a:gd fmla="val 10000" name="adj"/>
              </a:avLst>
            </a:prstGeom>
            <a:solidFill>
              <a:srgbClr val="91AB4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9"/>
            <p:cNvSpPr txBox="1"/>
            <p:nvPr/>
          </p:nvSpPr>
          <p:spPr>
            <a:xfrm>
              <a:off x="1256161" y="4297261"/>
              <a:ext cx="3622995" cy="1131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b="1" i="0" lang="ru-RU"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d. 2nd phase</a:t>
              </a:r>
              <a:endPara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4102432" y="920712"/>
              <a:ext cx="781376" cy="781376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E3DFCD">
                <a:alpha val="89803"/>
              </a:srgbClr>
            </a:solidFill>
            <a:ln cap="flat" cmpd="sng" w="12700">
              <a:solidFill>
                <a:srgbClr val="E3DFCD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9"/>
            <p:cNvSpPr txBox="1"/>
            <p:nvPr/>
          </p:nvSpPr>
          <p:spPr>
            <a:xfrm>
              <a:off x="4278242" y="920712"/>
              <a:ext cx="429756" cy="587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44450" spcFirstLastPara="1" rIns="44450" wrap="square" tIns="44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Arial"/>
                <a:buNone/>
              </a:pPr>
              <a:r>
                <a:t/>
              </a: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4511451" y="2341396"/>
              <a:ext cx="781376" cy="781376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E1E1CE">
                <a:alpha val="89803"/>
              </a:srgbClr>
            </a:solidFill>
            <a:ln cap="flat" cmpd="sng" w="12700">
              <a:solidFill>
                <a:srgbClr val="E1E1CE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9"/>
            <p:cNvSpPr txBox="1"/>
            <p:nvPr/>
          </p:nvSpPr>
          <p:spPr>
            <a:xfrm>
              <a:off x="4687261" y="2341396"/>
              <a:ext cx="429756" cy="587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44450" spcFirstLastPara="1" rIns="44450" wrap="square" tIns="44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Arial"/>
                <a:buNone/>
              </a:pPr>
              <a:r>
                <a:t/>
              </a: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4914365" y="3762081"/>
              <a:ext cx="781376" cy="781376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AE0CF">
                <a:alpha val="89803"/>
              </a:srgbClr>
            </a:solidFill>
            <a:ln cap="flat" cmpd="sng" w="12700">
              <a:solidFill>
                <a:srgbClr val="DAE0C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9"/>
            <p:cNvSpPr txBox="1"/>
            <p:nvPr/>
          </p:nvSpPr>
          <p:spPr>
            <a:xfrm>
              <a:off x="5090175" y="3762081"/>
              <a:ext cx="429756" cy="587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44450" spcFirstLastPara="1" rIns="44450" wrap="square" tIns="44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Arial"/>
                <a:buNone/>
              </a:pPr>
              <a:r>
                <a:t/>
              </a: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6" name="Google Shape;586;p19"/>
          <p:cNvSpPr txBox="1"/>
          <p:nvPr/>
        </p:nvSpPr>
        <p:spPr>
          <a:xfrm>
            <a:off x="902494" y="807244"/>
            <a:ext cx="36242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 the following-​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9"/>
          <p:cNvSpPr txBox="1"/>
          <p:nvPr/>
        </p:nvSpPr>
        <p:spPr>
          <a:xfrm>
            <a:off x="711994" y="2045494"/>
            <a:ext cx="39814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 Oxidative irreversible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 Stimulates HMP shunt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Non-oxidative reversible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 Inhibits HMP shunt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2"/>
          <p:cNvGrpSpPr/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96" name="Google Shape;296;p2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2"/>
          <p:cNvSpPr txBox="1"/>
          <p:nvPr>
            <p:ph type="title"/>
          </p:nvPr>
        </p:nvSpPr>
        <p:spPr>
          <a:xfrm>
            <a:off x="5224243" y="770890"/>
            <a:ext cx="6400999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/>
              <a:t>Learning outcomes</a:t>
            </a:r>
            <a:endParaRPr/>
          </a:p>
        </p:txBody>
      </p:sp>
      <p:sp>
        <p:nvSpPr>
          <p:cNvPr id="301" name="Google Shape;301;p2"/>
          <p:cNvSpPr txBox="1"/>
          <p:nvPr>
            <p:ph idx="1" type="body"/>
          </p:nvPr>
        </p:nvSpPr>
        <p:spPr>
          <a:xfrm>
            <a:off x="5224243" y="2160016"/>
            <a:ext cx="6400999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i="1" lang="ru-RU" sz="1700"/>
              <a:t>1. </a:t>
            </a:r>
            <a:r>
              <a:rPr b="1" i="1" lang="ru-RU" sz="1700"/>
              <a:t>Explain</a:t>
            </a:r>
            <a:r>
              <a:rPr i="1" lang="ru-RU" sz="1700"/>
              <a:t> the calvin cycle synthesizes hexoses from carbon dioxide and water</a:t>
            </a:r>
            <a:endParaRPr sz="1700"/>
          </a:p>
          <a:p>
            <a:pPr indent="-228600" lvl="0" marL="228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i="1" lang="ru-RU" sz="1700"/>
              <a:t>2. </a:t>
            </a:r>
            <a:r>
              <a:rPr b="1" i="1" lang="ru-RU" sz="1700"/>
              <a:t>Explain</a:t>
            </a:r>
            <a:r>
              <a:rPr i="1" lang="ru-RU" sz="1700"/>
              <a:t> the generation of NADPH and synthesize of Five-Carbon Sugars by the pentose phosphate pathway</a:t>
            </a:r>
            <a:endParaRPr sz="1700"/>
          </a:p>
          <a:p>
            <a:pPr indent="-228600" lvl="0" marL="228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i="1" lang="ru-RU" sz="1700"/>
              <a:t>3. </a:t>
            </a:r>
            <a:r>
              <a:rPr b="1" i="1" lang="ru-RU" sz="1700"/>
              <a:t>Explain</a:t>
            </a:r>
            <a:r>
              <a:rPr i="1" lang="ru-RU" sz="1700"/>
              <a:t> how the metabolism of glucose 6-phosphate is coordinated with glycolysis by the pentose phosphate pathway</a:t>
            </a:r>
            <a:endParaRPr sz="1700"/>
          </a:p>
          <a:p>
            <a:pPr indent="-228600" lvl="0" marL="228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i="1" lang="ru-RU" sz="1700"/>
              <a:t>4. </a:t>
            </a:r>
            <a:r>
              <a:rPr b="1" i="1" lang="ru-RU" sz="1700"/>
              <a:t>Understand </a:t>
            </a:r>
            <a:r>
              <a:rPr i="1" lang="ru-RU" sz="1700"/>
              <a:t>how Glucose 6-phosphate Dehydrogenase plays a key role in protection against reactive oxygen species</a:t>
            </a:r>
            <a:endParaRPr sz="1700"/>
          </a:p>
          <a:p>
            <a:pPr indent="-228600" lvl="0" marL="228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i="1" lang="ru-RU" sz="1700"/>
              <a:t>5. </a:t>
            </a:r>
            <a:r>
              <a:rPr b="1" i="1" lang="ru-RU" sz="1700"/>
              <a:t>Explain</a:t>
            </a:r>
            <a:r>
              <a:rPr i="1" lang="ru-RU" sz="1700"/>
              <a:t> what kind of enzymes are necessary in glycogen breakdown</a:t>
            </a:r>
            <a:endParaRPr sz="1700"/>
          </a:p>
          <a:p>
            <a:pPr indent="-120650" lvl="0" marL="228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</p:txBody>
      </p:sp>
      <p:pic>
        <p:nvPicPr>
          <p:cNvPr descr="Models if molecules in science classroom" id="302" name="Google Shape;302;p2"/>
          <p:cNvPicPr preferRelativeResize="0"/>
          <p:nvPr/>
        </p:nvPicPr>
        <p:blipFill rotWithShape="1">
          <a:blip r:embed="rId3">
            <a:alphaModFix/>
          </a:blip>
          <a:srcRect b="-3" l="29689" r="25046" t="0"/>
          <a:stretch/>
        </p:blipFill>
        <p:spPr>
          <a:xfrm>
            <a:off x="20" y="1"/>
            <a:ext cx="4657325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2"/>
          <p:cNvCxnSpPr/>
          <p:nvPr/>
        </p:nvCxnSpPr>
        <p:spPr>
          <a:xfrm>
            <a:off x="5224243" y="6087110"/>
            <a:ext cx="6400999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4" name="Google Shape;304;p2"/>
          <p:cNvSpPr txBox="1"/>
          <p:nvPr/>
        </p:nvSpPr>
        <p:spPr>
          <a:xfrm>
            <a:off x="5141119" y="6022181"/>
            <a:ext cx="6291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https://www.ncbi.nlm.nih.gov/books/NBK22416/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0"/>
          <p:cNvSpPr txBox="1"/>
          <p:nvPr>
            <p:ph type="title"/>
          </p:nvPr>
        </p:nvSpPr>
        <p:spPr>
          <a:xfrm>
            <a:off x="565150" y="770890"/>
            <a:ext cx="5066001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ru-RU" sz="3400"/>
              <a:t>What type of reactions occurs in 2nd phase?</a:t>
            </a:r>
            <a:endParaRPr sz="3400"/>
          </a:p>
        </p:txBody>
      </p:sp>
      <p:sp>
        <p:nvSpPr>
          <p:cNvPr id="594" name="Google Shape;594;p20"/>
          <p:cNvSpPr txBox="1"/>
          <p:nvPr>
            <p:ph idx="1" type="body"/>
          </p:nvPr>
        </p:nvSpPr>
        <p:spPr>
          <a:xfrm>
            <a:off x="565150" y="2160016"/>
            <a:ext cx="5066001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ru-RU"/>
              <a:t>A. oxidative reversible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ru-RU"/>
              <a:t>B. non-oxidative reversible</a:t>
            </a:r>
            <a:br>
              <a:rPr lang="ru-RU"/>
            </a:b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ru-RU"/>
              <a:t>C. non-oxidative irreversible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ru-RU"/>
              <a:t>D. oxidative irreversible</a:t>
            </a:r>
            <a:endParaRPr/>
          </a:p>
        </p:txBody>
      </p:sp>
      <p:cxnSp>
        <p:nvCxnSpPr>
          <p:cNvPr id="595" name="Google Shape;595;p20"/>
          <p:cNvCxnSpPr/>
          <p:nvPr/>
        </p:nvCxnSpPr>
        <p:spPr>
          <a:xfrm>
            <a:off x="565150" y="6087110"/>
            <a:ext cx="5066001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96" name="Google Shape;596;p20"/>
          <p:cNvGrpSpPr/>
          <p:nvPr/>
        </p:nvGrpSpPr>
        <p:grpSpPr>
          <a:xfrm>
            <a:off x="6203145" y="0"/>
            <a:ext cx="5988856" cy="6858001"/>
            <a:chOff x="6203145" y="0"/>
            <a:chExt cx="5988856" cy="6858001"/>
          </a:xfrm>
        </p:grpSpPr>
        <p:sp>
          <p:nvSpPr>
            <p:cNvPr id="597" name="Google Shape;597;p20"/>
            <p:cNvSpPr/>
            <p:nvPr/>
          </p:nvSpPr>
          <p:spPr>
            <a:xfrm>
              <a:off x="7567228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8930093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8930093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8930093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8930092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10292959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11655828" y="4923855"/>
              <a:ext cx="536172" cy="1124839"/>
            </a:xfrm>
            <a:custGeom>
              <a:rect b="b" l="l" r="r" t="t"/>
              <a:pathLst>
                <a:path extrusionOk="0" h="1124839" w="536172">
                  <a:moveTo>
                    <a:pt x="536172" y="0"/>
                  </a:moveTo>
                  <a:lnTo>
                    <a:pt x="536172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6203147" y="0"/>
              <a:ext cx="1130725" cy="565362"/>
            </a:xfrm>
            <a:custGeom>
              <a:rect b="b" l="l" r="r" t="t"/>
              <a:pathLst>
                <a:path extrusionOk="0" h="565362" w="1130725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7567976" y="0"/>
              <a:ext cx="1130726" cy="565362"/>
            </a:xfrm>
            <a:custGeom>
              <a:rect b="b" l="l" r="r" t="t"/>
              <a:pathLst>
                <a:path extrusionOk="0" h="565362" w="1130726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6719" y="354660"/>
                    <a:pt x="304426" y="539750"/>
                    <a:pt x="565364" y="539750"/>
                  </a:cubicBezTo>
                  <a:cubicBezTo>
                    <a:pt x="826301" y="539750"/>
                    <a:pt x="1044008" y="354660"/>
                    <a:pt x="1094357" y="108609"/>
                  </a:cubicBezTo>
                  <a:lnTo>
                    <a:pt x="1105306" y="0"/>
                  </a:lnTo>
                  <a:lnTo>
                    <a:pt x="1130726" y="0"/>
                  </a:lnTo>
                  <a:cubicBezTo>
                    <a:pt x="1130726" y="312241"/>
                    <a:pt x="877604" y="565362"/>
                    <a:pt x="565364" y="565362"/>
                  </a:cubicBezTo>
                  <a:cubicBezTo>
                    <a:pt x="253123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10293707" y="0"/>
              <a:ext cx="1130726" cy="565362"/>
            </a:xfrm>
            <a:custGeom>
              <a:rect b="b" l="l" r="r" t="t"/>
              <a:pathLst>
                <a:path extrusionOk="0" h="565362" w="1130726">
                  <a:moveTo>
                    <a:pt x="0" y="0"/>
                  </a:moveTo>
                  <a:lnTo>
                    <a:pt x="25421" y="0"/>
                  </a:lnTo>
                  <a:lnTo>
                    <a:pt x="36369" y="108609"/>
                  </a:lnTo>
                  <a:cubicBezTo>
                    <a:pt x="86719" y="354660"/>
                    <a:pt x="304426" y="539750"/>
                    <a:pt x="565363" y="539750"/>
                  </a:cubicBezTo>
                  <a:cubicBezTo>
                    <a:pt x="826300" y="539750"/>
                    <a:pt x="1044007" y="354660"/>
                    <a:pt x="1094357" y="108609"/>
                  </a:cubicBezTo>
                  <a:lnTo>
                    <a:pt x="1105306" y="0"/>
                  </a:lnTo>
                  <a:lnTo>
                    <a:pt x="1130726" y="0"/>
                  </a:lnTo>
                  <a:cubicBezTo>
                    <a:pt x="1130726" y="312241"/>
                    <a:pt x="877604" y="565362"/>
                    <a:pt x="565363" y="565362"/>
                  </a:cubicBezTo>
                  <a:cubicBezTo>
                    <a:pt x="253122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11656576" y="0"/>
              <a:ext cx="535425" cy="562344"/>
            </a:xfrm>
            <a:custGeom>
              <a:rect b="b" l="l" r="r" t="t"/>
              <a:pathLst>
                <a:path extrusionOk="0" h="562344" w="535425">
                  <a:moveTo>
                    <a:pt x="0" y="0"/>
                  </a:moveTo>
                  <a:lnTo>
                    <a:pt x="25421" y="0"/>
                  </a:lnTo>
                  <a:lnTo>
                    <a:pt x="36369" y="108609"/>
                  </a:lnTo>
                  <a:cubicBezTo>
                    <a:pt x="80425" y="323904"/>
                    <a:pt x="252614" y="492525"/>
                    <a:pt x="469780" y="531316"/>
                  </a:cubicBezTo>
                  <a:lnTo>
                    <a:pt x="535425" y="537109"/>
                  </a:lnTo>
                  <a:lnTo>
                    <a:pt x="535425" y="562344"/>
                  </a:lnTo>
                  <a:lnTo>
                    <a:pt x="451423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8932807" y="806365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10293707" y="806365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11656576" y="809383"/>
              <a:ext cx="535425" cy="1124688"/>
            </a:xfrm>
            <a:custGeom>
              <a:rect b="b" l="l" r="r" t="t"/>
              <a:pathLst>
                <a:path extrusionOk="0" h="1124688" w="535425">
                  <a:moveTo>
                    <a:pt x="535425" y="0"/>
                  </a:moveTo>
                  <a:lnTo>
                    <a:pt x="535425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5" y="1099076"/>
                  </a:lnTo>
                  <a:lnTo>
                    <a:pt x="535425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7567976" y="2178092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11656576" y="2181110"/>
              <a:ext cx="535425" cy="1124688"/>
            </a:xfrm>
            <a:custGeom>
              <a:rect b="b" l="l" r="r" t="t"/>
              <a:pathLst>
                <a:path extrusionOk="0" h="1124688" w="535425">
                  <a:moveTo>
                    <a:pt x="535425" y="0"/>
                  </a:moveTo>
                  <a:lnTo>
                    <a:pt x="535425" y="25186"/>
                  </a:lnTo>
                  <a:lnTo>
                    <a:pt x="456541" y="33139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5" y="1099076"/>
                  </a:lnTo>
                  <a:lnTo>
                    <a:pt x="535425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6203145" y="3549819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7567976" y="3549819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10293707" y="3549819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11656576" y="3552837"/>
              <a:ext cx="535425" cy="1124688"/>
            </a:xfrm>
            <a:custGeom>
              <a:rect b="b" l="l" r="r" t="t"/>
              <a:pathLst>
                <a:path extrusionOk="0" h="1124688" w="535425">
                  <a:moveTo>
                    <a:pt x="535425" y="0"/>
                  </a:moveTo>
                  <a:lnTo>
                    <a:pt x="535425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5" y="1099076"/>
                  </a:lnTo>
                  <a:lnTo>
                    <a:pt x="535425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8932807" y="4921546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7568040" y="6293274"/>
              <a:ext cx="1130598" cy="564727"/>
            </a:xfrm>
            <a:custGeom>
              <a:rect b="b" l="l" r="r" t="t"/>
              <a:pathLst>
                <a:path extrusionOk="0" h="564727" w="1130598">
                  <a:moveTo>
                    <a:pt x="565300" y="0"/>
                  </a:moveTo>
                  <a:cubicBezTo>
                    <a:pt x="838510" y="0"/>
                    <a:pt x="1066458" y="193796"/>
                    <a:pt x="1119176" y="451422"/>
                  </a:cubicBezTo>
                  <a:lnTo>
                    <a:pt x="1130598" y="564727"/>
                  </a:lnTo>
                  <a:lnTo>
                    <a:pt x="1105221" y="564727"/>
                  </a:lnTo>
                  <a:lnTo>
                    <a:pt x="1094293" y="456328"/>
                  </a:lnTo>
                  <a:cubicBezTo>
                    <a:pt x="1043944" y="210276"/>
                    <a:pt x="826237" y="25186"/>
                    <a:pt x="565300" y="25186"/>
                  </a:cubicBezTo>
                  <a:cubicBezTo>
                    <a:pt x="304362" y="25186"/>
                    <a:pt x="86655" y="210276"/>
                    <a:pt x="36306" y="456328"/>
                  </a:cubicBezTo>
                  <a:lnTo>
                    <a:pt x="25378" y="564727"/>
                  </a:lnTo>
                  <a:lnTo>
                    <a:pt x="0" y="564727"/>
                  </a:lnTo>
                  <a:lnTo>
                    <a:pt x="11423" y="451422"/>
                  </a:lnTo>
                  <a:cubicBezTo>
                    <a:pt x="64141" y="193796"/>
                    <a:pt x="292089" y="0"/>
                    <a:pt x="565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10293771" y="6293274"/>
              <a:ext cx="1130598" cy="564727"/>
            </a:xfrm>
            <a:custGeom>
              <a:rect b="b" l="l" r="r" t="t"/>
              <a:pathLst>
                <a:path extrusionOk="0" h="564727" w="1130598">
                  <a:moveTo>
                    <a:pt x="565299" y="0"/>
                  </a:moveTo>
                  <a:cubicBezTo>
                    <a:pt x="838510" y="0"/>
                    <a:pt x="1066458" y="193796"/>
                    <a:pt x="1119176" y="451422"/>
                  </a:cubicBezTo>
                  <a:lnTo>
                    <a:pt x="1130598" y="564727"/>
                  </a:lnTo>
                  <a:lnTo>
                    <a:pt x="1105221" y="564727"/>
                  </a:lnTo>
                  <a:lnTo>
                    <a:pt x="1094293" y="456328"/>
                  </a:lnTo>
                  <a:cubicBezTo>
                    <a:pt x="1043943" y="210276"/>
                    <a:pt x="826236" y="25186"/>
                    <a:pt x="565299" y="25186"/>
                  </a:cubicBezTo>
                  <a:cubicBezTo>
                    <a:pt x="304362" y="25186"/>
                    <a:pt x="86655" y="210276"/>
                    <a:pt x="36305" y="456328"/>
                  </a:cubicBezTo>
                  <a:lnTo>
                    <a:pt x="25378" y="564727"/>
                  </a:lnTo>
                  <a:lnTo>
                    <a:pt x="0" y="564727"/>
                  </a:lnTo>
                  <a:lnTo>
                    <a:pt x="11422" y="451422"/>
                  </a:lnTo>
                  <a:cubicBezTo>
                    <a:pt x="64140" y="193796"/>
                    <a:pt x="292088" y="0"/>
                    <a:pt x="565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11656640" y="6295916"/>
              <a:ext cx="535361" cy="562084"/>
            </a:xfrm>
            <a:custGeom>
              <a:rect b="b" l="l" r="r" t="t"/>
              <a:pathLst>
                <a:path extrusionOk="0" h="562084" w="535361">
                  <a:moveTo>
                    <a:pt x="535361" y="0"/>
                  </a:moveTo>
                  <a:lnTo>
                    <a:pt x="535361" y="25186"/>
                  </a:lnTo>
                  <a:lnTo>
                    <a:pt x="469716" y="30978"/>
                  </a:lnTo>
                  <a:cubicBezTo>
                    <a:pt x="252550" y="69769"/>
                    <a:pt x="80361" y="238391"/>
                    <a:pt x="36305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2" y="448780"/>
                  </a:lnTo>
                  <a:cubicBezTo>
                    <a:pt x="57550" y="223357"/>
                    <a:pt x="237839" y="46805"/>
                    <a:pt x="465220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1"/>
          <p:cNvSpPr txBox="1"/>
          <p:nvPr>
            <p:ph type="title"/>
          </p:nvPr>
        </p:nvSpPr>
        <p:spPr>
          <a:xfrm>
            <a:off x="565150" y="2485898"/>
            <a:ext cx="4715668" cy="33954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/>
              <a:t>What is the role of NADPH in RBCs?</a:t>
            </a:r>
            <a:endParaRPr/>
          </a:p>
        </p:txBody>
      </p:sp>
      <p:grpSp>
        <p:nvGrpSpPr>
          <p:cNvPr id="627" name="Google Shape;627;p21"/>
          <p:cNvGrpSpPr/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628" name="Google Shape;628;p21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2" name="Google Shape;632;p21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33" name="Google Shape;633;p21"/>
          <p:cNvGrpSpPr/>
          <p:nvPr/>
        </p:nvGrpSpPr>
        <p:grpSpPr>
          <a:xfrm>
            <a:off x="5843786" y="685667"/>
            <a:ext cx="5077179" cy="5077179"/>
            <a:chOff x="619543" y="0"/>
            <a:chExt cx="5077179" cy="5077179"/>
          </a:xfrm>
        </p:grpSpPr>
        <p:sp>
          <p:nvSpPr>
            <p:cNvPr id="634" name="Google Shape;634;p21"/>
            <p:cNvSpPr/>
            <p:nvPr/>
          </p:nvSpPr>
          <p:spPr>
            <a:xfrm>
              <a:off x="619543" y="0"/>
              <a:ext cx="5077179" cy="5077179"/>
            </a:xfrm>
            <a:prstGeom prst="diamond">
              <a:avLst/>
            </a:prstGeom>
            <a:solidFill>
              <a:srgbClr val="F6D8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1101875" y="482332"/>
              <a:ext cx="1980100" cy="1980100"/>
            </a:xfrm>
            <a:prstGeom prst="roundRect">
              <a:avLst>
                <a:gd fmla="val 16667" name="adj"/>
              </a:avLst>
            </a:prstGeom>
            <a:solidFill>
              <a:srgbClr val="E6894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1"/>
            <p:cNvSpPr txBox="1"/>
            <p:nvPr/>
          </p:nvSpPr>
          <p:spPr>
            <a:xfrm>
              <a:off x="1198536" y="578993"/>
              <a:ext cx="1786778" cy="1786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1" i="0" lang="ru-RU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A. transports O2 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3234291" y="482332"/>
              <a:ext cx="1980100" cy="1980100"/>
            </a:xfrm>
            <a:prstGeom prst="roundRect">
              <a:avLst>
                <a:gd fmla="val 16667" name="adj"/>
              </a:avLst>
            </a:prstGeom>
            <a:solidFill>
              <a:srgbClr val="E6894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1"/>
            <p:cNvSpPr txBox="1"/>
            <p:nvPr/>
          </p:nvSpPr>
          <p:spPr>
            <a:xfrm>
              <a:off x="3330952" y="578993"/>
              <a:ext cx="1786778" cy="1786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1" i="0" lang="ru-RU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B. forms Hb</a:t>
              </a:r>
              <a:br>
                <a:rPr b="1" i="0" lang="ru-RU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1101875" y="2614747"/>
              <a:ext cx="1980100" cy="1980100"/>
            </a:xfrm>
            <a:prstGeom prst="roundRect">
              <a:avLst>
                <a:gd fmla="val 16667" name="adj"/>
              </a:avLst>
            </a:prstGeom>
            <a:solidFill>
              <a:srgbClr val="E6894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1"/>
            <p:cNvSpPr txBox="1"/>
            <p:nvPr/>
          </p:nvSpPr>
          <p:spPr>
            <a:xfrm>
              <a:off x="1198536" y="2711408"/>
              <a:ext cx="1786778" cy="1786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1" i="0" lang="ru-RU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C. keeps iron of Hb in ferrous form 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3234291" y="2614747"/>
              <a:ext cx="1980100" cy="1980100"/>
            </a:xfrm>
            <a:prstGeom prst="roundRect">
              <a:avLst>
                <a:gd fmla="val 16667" name="adj"/>
              </a:avLst>
            </a:prstGeom>
            <a:solidFill>
              <a:srgbClr val="E6894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1"/>
            <p:cNvSpPr txBox="1"/>
            <p:nvPr/>
          </p:nvSpPr>
          <p:spPr>
            <a:xfrm>
              <a:off x="3330952" y="2711408"/>
              <a:ext cx="1786778" cy="1786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1" i="0" lang="ru-RU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D. none of the above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2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ru-RU" sz="2500"/>
              <a:t>Which of the following statement is NOT true?</a:t>
            </a:r>
            <a:br>
              <a:rPr lang="ru-RU" sz="2500"/>
            </a:br>
            <a:endParaRPr b="0" sz="2500"/>
          </a:p>
        </p:txBody>
      </p:sp>
      <p:sp>
        <p:nvSpPr>
          <p:cNvPr id="649" name="Google Shape;649;p22"/>
          <p:cNvSpPr txBox="1"/>
          <p:nvPr>
            <p:ph idx="1" type="body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ru-RU"/>
              <a:t>A. HMP shunt stands for hexose monophosphate shunt</a:t>
            </a:r>
            <a:br>
              <a:rPr b="1" lang="ru-RU"/>
            </a:br>
            <a:r>
              <a:rPr b="1" lang="ru-RU"/>
              <a:t>B. HMP shunt does not generate CO2</a:t>
            </a:r>
            <a:br>
              <a:rPr b="1" lang="ru-RU"/>
            </a:br>
            <a:r>
              <a:rPr b="1" lang="ru-RU"/>
              <a:t>C. HMP does not generate ATP</a:t>
            </a:r>
            <a:br>
              <a:rPr b="1" lang="ru-RU"/>
            </a:br>
            <a:r>
              <a:rPr b="1" lang="ru-RU"/>
              <a:t>D. pentose phosphate pathway takes place in cytosol</a:t>
            </a:r>
            <a:endParaRPr/>
          </a:p>
        </p:txBody>
      </p:sp>
      <p:cxnSp>
        <p:nvCxnSpPr>
          <p:cNvPr id="650" name="Google Shape;650;p22"/>
          <p:cNvCxnSpPr/>
          <p:nvPr/>
        </p:nvCxnSpPr>
        <p:spPr>
          <a:xfrm>
            <a:off x="565150" y="6087110"/>
            <a:ext cx="7335835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51" name="Google Shape;651;p22"/>
          <p:cNvGrpSpPr/>
          <p:nvPr/>
        </p:nvGrpSpPr>
        <p:grpSpPr>
          <a:xfrm>
            <a:off x="8925974" y="0"/>
            <a:ext cx="3266026" cy="6858001"/>
            <a:chOff x="8925974" y="0"/>
            <a:chExt cx="3266026" cy="6858001"/>
          </a:xfrm>
        </p:grpSpPr>
        <p:sp>
          <p:nvSpPr>
            <p:cNvPr id="652" name="Google Shape;652;p22"/>
            <p:cNvSpPr/>
            <p:nvPr/>
          </p:nvSpPr>
          <p:spPr>
            <a:xfrm>
              <a:off x="10290057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11652922" y="6295076"/>
              <a:ext cx="539078" cy="562924"/>
            </a:xfrm>
            <a:custGeom>
              <a:rect b="b" l="l" r="r" t="t"/>
              <a:pathLst>
                <a:path extrusionOk="0" h="562924" w="539078">
                  <a:moveTo>
                    <a:pt x="539078" y="0"/>
                  </a:moveTo>
                  <a:lnTo>
                    <a:pt x="539078" y="562924"/>
                  </a:lnTo>
                  <a:lnTo>
                    <a:pt x="22" y="562924"/>
                  </a:lnTo>
                  <a:lnTo>
                    <a:pt x="0" y="562712"/>
                  </a:lnTo>
                  <a:cubicBezTo>
                    <a:pt x="0" y="289501"/>
                    <a:pt x="193796" y="61554"/>
                    <a:pt x="451422" y="8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11652922" y="3552046"/>
              <a:ext cx="539078" cy="1125424"/>
            </a:xfrm>
            <a:custGeom>
              <a:rect b="b" l="l" r="r" t="t"/>
              <a:pathLst>
                <a:path extrusionOk="0" h="1125424" w="539078">
                  <a:moveTo>
                    <a:pt x="539078" y="0"/>
                  </a:moveTo>
                  <a:lnTo>
                    <a:pt x="539078" y="1125424"/>
                  </a:lnTo>
                  <a:lnTo>
                    <a:pt x="451423" y="1116588"/>
                  </a:lnTo>
                  <a:cubicBezTo>
                    <a:pt x="193797" y="1063870"/>
                    <a:pt x="0" y="835923"/>
                    <a:pt x="0" y="562712"/>
                  </a:cubicBezTo>
                  <a:cubicBezTo>
                    <a:pt x="0" y="289501"/>
                    <a:pt x="193797" y="61554"/>
                    <a:pt x="451423" y="8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11652922" y="2180532"/>
              <a:ext cx="539078" cy="1125425"/>
            </a:xfrm>
            <a:custGeom>
              <a:rect b="b" l="l" r="r" t="t"/>
              <a:pathLst>
                <a:path extrusionOk="0" h="1125425" w="539078">
                  <a:moveTo>
                    <a:pt x="539078" y="0"/>
                  </a:moveTo>
                  <a:lnTo>
                    <a:pt x="539078" y="1125425"/>
                  </a:lnTo>
                  <a:lnTo>
                    <a:pt x="451423" y="1116588"/>
                  </a:lnTo>
                  <a:cubicBezTo>
                    <a:pt x="193797" y="1063870"/>
                    <a:pt x="0" y="835923"/>
                    <a:pt x="0" y="562712"/>
                  </a:cubicBezTo>
                  <a:cubicBezTo>
                    <a:pt x="0" y="289502"/>
                    <a:pt x="193797" y="61554"/>
                    <a:pt x="451423" y="8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11652922" y="0"/>
              <a:ext cx="539078" cy="562926"/>
            </a:xfrm>
            <a:custGeom>
              <a:rect b="b" l="l" r="r" t="t"/>
              <a:pathLst>
                <a:path extrusionOk="0" h="562926" w="539078">
                  <a:moveTo>
                    <a:pt x="22" y="0"/>
                  </a:moveTo>
                  <a:lnTo>
                    <a:pt x="539078" y="0"/>
                  </a:lnTo>
                  <a:lnTo>
                    <a:pt x="539078" y="562926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8925976" y="0"/>
              <a:ext cx="1130725" cy="565362"/>
            </a:xfrm>
            <a:custGeom>
              <a:rect b="b" l="l" r="r" t="t"/>
              <a:pathLst>
                <a:path extrusionOk="0" h="565362" w="1130725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10290805" y="0"/>
              <a:ext cx="1130726" cy="565362"/>
            </a:xfrm>
            <a:custGeom>
              <a:rect b="b" l="l" r="r" t="t"/>
              <a:pathLst>
                <a:path extrusionOk="0" h="565362" w="1130726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6719" y="354660"/>
                    <a:pt x="304426" y="539750"/>
                    <a:pt x="565364" y="539750"/>
                  </a:cubicBezTo>
                  <a:cubicBezTo>
                    <a:pt x="826301" y="539750"/>
                    <a:pt x="1044008" y="354660"/>
                    <a:pt x="1094357" y="108609"/>
                  </a:cubicBezTo>
                  <a:lnTo>
                    <a:pt x="1105306" y="0"/>
                  </a:lnTo>
                  <a:lnTo>
                    <a:pt x="1130726" y="0"/>
                  </a:lnTo>
                  <a:cubicBezTo>
                    <a:pt x="1130726" y="312241"/>
                    <a:pt x="877604" y="565362"/>
                    <a:pt x="565364" y="565362"/>
                  </a:cubicBezTo>
                  <a:cubicBezTo>
                    <a:pt x="253123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11655636" y="809288"/>
              <a:ext cx="536364" cy="1124878"/>
            </a:xfrm>
            <a:custGeom>
              <a:rect b="b" l="l" r="r" t="t"/>
              <a:pathLst>
                <a:path extrusionOk="0" h="1124878" w="536364">
                  <a:moveTo>
                    <a:pt x="536364" y="0"/>
                  </a:moveTo>
                  <a:lnTo>
                    <a:pt x="536364" y="25187"/>
                  </a:lnTo>
                  <a:lnTo>
                    <a:pt x="456541" y="33233"/>
                  </a:lnTo>
                  <a:cubicBezTo>
                    <a:pt x="210489" y="83583"/>
                    <a:pt x="25399" y="301290"/>
                    <a:pt x="25399" y="562226"/>
                  </a:cubicBezTo>
                  <a:cubicBezTo>
                    <a:pt x="25399" y="823163"/>
                    <a:pt x="210489" y="1040870"/>
                    <a:pt x="456541" y="1091219"/>
                  </a:cubicBezTo>
                  <a:lnTo>
                    <a:pt x="536364" y="1099266"/>
                  </a:lnTo>
                  <a:lnTo>
                    <a:pt x="536364" y="1124878"/>
                  </a:lnTo>
                  <a:lnTo>
                    <a:pt x="451423" y="1116315"/>
                  </a:lnTo>
                  <a:cubicBezTo>
                    <a:pt x="193797" y="1063597"/>
                    <a:pt x="0" y="835650"/>
                    <a:pt x="0" y="562439"/>
                  </a:cubicBezTo>
                  <a:cubicBezTo>
                    <a:pt x="0" y="289228"/>
                    <a:pt x="193797" y="61281"/>
                    <a:pt x="451423" y="85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10290805" y="2178092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8925974" y="806365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10290805" y="3549819"/>
              <a:ext cx="1130726" cy="1130724"/>
            </a:xfrm>
            <a:custGeom>
              <a:rect b="b" l="l" r="r" t="t"/>
              <a:pathLst>
                <a:path extrusionOk="0" h="1130724" w="1130726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11655636" y="4924471"/>
              <a:ext cx="536364" cy="1124877"/>
            </a:xfrm>
            <a:custGeom>
              <a:rect b="b" l="l" r="r" t="t"/>
              <a:pathLst>
                <a:path extrusionOk="0" h="1124877" w="536364">
                  <a:moveTo>
                    <a:pt x="536364" y="0"/>
                  </a:moveTo>
                  <a:lnTo>
                    <a:pt x="536364" y="25186"/>
                  </a:lnTo>
                  <a:lnTo>
                    <a:pt x="456541" y="33232"/>
                  </a:lnTo>
                  <a:cubicBezTo>
                    <a:pt x="210489" y="83582"/>
                    <a:pt x="25399" y="301289"/>
                    <a:pt x="25399" y="562225"/>
                  </a:cubicBezTo>
                  <a:cubicBezTo>
                    <a:pt x="25399" y="823162"/>
                    <a:pt x="210489" y="1040869"/>
                    <a:pt x="456541" y="1091218"/>
                  </a:cubicBezTo>
                  <a:lnTo>
                    <a:pt x="536364" y="1099265"/>
                  </a:lnTo>
                  <a:lnTo>
                    <a:pt x="536364" y="1124877"/>
                  </a:lnTo>
                  <a:lnTo>
                    <a:pt x="451423" y="1116314"/>
                  </a:lnTo>
                  <a:cubicBezTo>
                    <a:pt x="193797" y="1063596"/>
                    <a:pt x="0" y="835649"/>
                    <a:pt x="0" y="562438"/>
                  </a:cubicBezTo>
                  <a:cubicBezTo>
                    <a:pt x="0" y="289227"/>
                    <a:pt x="193797" y="61280"/>
                    <a:pt x="451423" y="8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10290869" y="6293274"/>
              <a:ext cx="1130598" cy="564727"/>
            </a:xfrm>
            <a:custGeom>
              <a:rect b="b" l="l" r="r" t="t"/>
              <a:pathLst>
                <a:path extrusionOk="0" h="564727" w="1130598">
                  <a:moveTo>
                    <a:pt x="565300" y="0"/>
                  </a:moveTo>
                  <a:cubicBezTo>
                    <a:pt x="838510" y="0"/>
                    <a:pt x="1066458" y="193796"/>
                    <a:pt x="1119176" y="451422"/>
                  </a:cubicBezTo>
                  <a:lnTo>
                    <a:pt x="1130598" y="564727"/>
                  </a:lnTo>
                  <a:lnTo>
                    <a:pt x="1105221" y="564727"/>
                  </a:lnTo>
                  <a:lnTo>
                    <a:pt x="1094293" y="456328"/>
                  </a:lnTo>
                  <a:cubicBezTo>
                    <a:pt x="1043944" y="210276"/>
                    <a:pt x="826237" y="25186"/>
                    <a:pt x="565300" y="25186"/>
                  </a:cubicBezTo>
                  <a:cubicBezTo>
                    <a:pt x="304362" y="25186"/>
                    <a:pt x="86655" y="210276"/>
                    <a:pt x="36306" y="456328"/>
                  </a:cubicBezTo>
                  <a:lnTo>
                    <a:pt x="25378" y="564727"/>
                  </a:lnTo>
                  <a:lnTo>
                    <a:pt x="0" y="564727"/>
                  </a:lnTo>
                  <a:lnTo>
                    <a:pt x="11423" y="451422"/>
                  </a:lnTo>
                  <a:cubicBezTo>
                    <a:pt x="64141" y="193796"/>
                    <a:pt x="292089" y="0"/>
                    <a:pt x="565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3"/>
          <p:cNvSpPr txBox="1"/>
          <p:nvPr>
            <p:ph type="title"/>
          </p:nvPr>
        </p:nvSpPr>
        <p:spPr>
          <a:xfrm>
            <a:off x="565150" y="770890"/>
            <a:ext cx="11431583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What stimulates the pentose phosphate pathway?</a:t>
            </a:r>
            <a:endParaRPr/>
          </a:p>
        </p:txBody>
      </p:sp>
      <p:grpSp>
        <p:nvGrpSpPr>
          <p:cNvPr id="670" name="Google Shape;670;p23"/>
          <p:cNvGrpSpPr/>
          <p:nvPr/>
        </p:nvGrpSpPr>
        <p:grpSpPr>
          <a:xfrm>
            <a:off x="565150" y="2192999"/>
            <a:ext cx="7335835" cy="3535245"/>
            <a:chOff x="0" y="32983"/>
            <a:chExt cx="7335835" cy="3535245"/>
          </a:xfrm>
        </p:grpSpPr>
        <p:sp>
          <p:nvSpPr>
            <p:cNvPr id="671" name="Google Shape;671;p23"/>
            <p:cNvSpPr/>
            <p:nvPr/>
          </p:nvSpPr>
          <p:spPr>
            <a:xfrm>
              <a:off x="0" y="32983"/>
              <a:ext cx="7335835" cy="838451"/>
            </a:xfrm>
            <a:prstGeom prst="roundRect">
              <a:avLst>
                <a:gd fmla="val 16667" name="adj"/>
              </a:avLst>
            </a:prstGeom>
            <a:solidFill>
              <a:srgbClr val="E6894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3"/>
            <p:cNvSpPr txBox="1"/>
            <p:nvPr/>
          </p:nvSpPr>
          <p:spPr>
            <a:xfrm>
              <a:off x="40930" y="73913"/>
              <a:ext cx="7253975" cy="756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b="1" i="0" lang="ru-RU" sz="2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A. high concentration of insulin </a:t>
              </a: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0" y="931914"/>
              <a:ext cx="7335835" cy="838451"/>
            </a:xfrm>
            <a:prstGeom prst="roundRect">
              <a:avLst>
                <a:gd fmla="val 16667" name="adj"/>
              </a:avLst>
            </a:prstGeom>
            <a:solidFill>
              <a:srgbClr val="E6894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3"/>
            <p:cNvSpPr txBox="1"/>
            <p:nvPr/>
          </p:nvSpPr>
          <p:spPr>
            <a:xfrm>
              <a:off x="40930" y="972844"/>
              <a:ext cx="7253975" cy="756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b="1" i="0" lang="ru-RU" sz="2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B. low level of NADPH</a:t>
              </a:r>
              <a:br>
                <a:rPr b="1" i="0" lang="ru-RU" sz="2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0" y="1830845"/>
              <a:ext cx="7335835" cy="838451"/>
            </a:xfrm>
            <a:prstGeom prst="roundRect">
              <a:avLst>
                <a:gd fmla="val 16667" name="adj"/>
              </a:avLst>
            </a:prstGeom>
            <a:solidFill>
              <a:srgbClr val="E6894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3"/>
            <p:cNvSpPr txBox="1"/>
            <p:nvPr/>
          </p:nvSpPr>
          <p:spPr>
            <a:xfrm>
              <a:off x="40930" y="1871775"/>
              <a:ext cx="7253975" cy="756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b="1" i="0" lang="ru-RU" sz="2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C. high level of NADPH </a:t>
              </a: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0" y="2729777"/>
              <a:ext cx="7335835" cy="838451"/>
            </a:xfrm>
            <a:prstGeom prst="roundRect">
              <a:avLst>
                <a:gd fmla="val 16667" name="adj"/>
              </a:avLst>
            </a:prstGeom>
            <a:solidFill>
              <a:srgbClr val="E6894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3"/>
            <p:cNvSpPr txBox="1"/>
            <p:nvPr/>
          </p:nvSpPr>
          <p:spPr>
            <a:xfrm>
              <a:off x="40930" y="2770707"/>
              <a:ext cx="7253975" cy="756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b="1" i="0" lang="ru-RU" sz="2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D. both A and B</a:t>
              </a: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9" name="Google Shape;679;p23"/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Текст слайда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4"/>
          <p:cNvSpPr txBox="1"/>
          <p:nvPr>
            <p:ph type="title"/>
          </p:nvPr>
        </p:nvSpPr>
        <p:spPr>
          <a:xfrm>
            <a:off x="565150" y="770890"/>
            <a:ext cx="11395866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What type of reactions occurs in the 1st phase of </a:t>
            </a:r>
            <a:br>
              <a:rPr lang="ru-RU"/>
            </a:br>
            <a:r>
              <a:rPr lang="ru-RU"/>
              <a:t>pentose phosphate pathway?</a:t>
            </a:r>
            <a:endParaRPr/>
          </a:p>
        </p:txBody>
      </p:sp>
      <p:sp>
        <p:nvSpPr>
          <p:cNvPr id="685" name="Google Shape;685;p24"/>
          <p:cNvSpPr txBox="1"/>
          <p:nvPr>
            <p:ph idx="1" type="body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b="1" lang="ru-RU"/>
            </a:br>
            <a:r>
              <a:rPr b="1" lang="ru-RU"/>
              <a:t>A. oxidative reversible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/>
              <a:t>B. non-oxidative reversible</a:t>
            </a:r>
            <a:br>
              <a:rPr b="1" lang="ru-RU"/>
            </a:b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/>
              <a:t>C. non-oxidative irreversible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/>
              <a:t>D. oxidative irreversible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5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/>
              <a:t>Ans.</a:t>
            </a:r>
            <a:endParaRPr/>
          </a:p>
        </p:txBody>
      </p:sp>
      <p:sp>
        <p:nvSpPr>
          <p:cNvPr id="691" name="Google Shape;691;p25"/>
          <p:cNvSpPr txBox="1"/>
          <p:nvPr>
            <p:ph idx="1" type="body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  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all of the above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cytosol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a – 2 b – 4 c – 1 d – 3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non oxidative reversible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keeps the iron of Hb in ferrous form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HMP shunt does not generate CO2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Both A and B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oxidative irreversible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1259a6c54c6_0_0"/>
          <p:cNvSpPr txBox="1"/>
          <p:nvPr>
            <p:ph idx="1" type="body"/>
          </p:nvPr>
        </p:nvSpPr>
        <p:spPr>
          <a:xfrm>
            <a:off x="565150" y="2160016"/>
            <a:ext cx="7335900" cy="360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/>
              <a:t>Reference</a:t>
            </a:r>
            <a:endParaRPr i="1" sz="2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Biochemistry, Fifth Edition: International Version (hardcover) Hardcover – February 15, 2002 by </a:t>
            </a:r>
            <a:r>
              <a:rPr i="1" lang="ru-RU" sz="2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Jeremy M. Berg</a:t>
            </a:r>
            <a:r>
              <a:rPr i="1" lang="ru-RU" sz="2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(Author), </a:t>
            </a:r>
            <a:r>
              <a:rPr i="1" lang="ru-RU" sz="2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John L. Tymoczko</a:t>
            </a:r>
            <a:r>
              <a:rPr i="1" lang="ru-RU" sz="2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(Author), </a:t>
            </a:r>
            <a:r>
              <a:rPr i="1" lang="ru-RU" sz="2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Lubert Stryer</a:t>
            </a:r>
            <a:r>
              <a:rPr i="1" lang="ru-RU" sz="2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 sz="2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"/>
          <p:cNvSpPr txBox="1"/>
          <p:nvPr>
            <p:ph type="title"/>
          </p:nvPr>
        </p:nvSpPr>
        <p:spPr>
          <a:xfrm>
            <a:off x="565150" y="818513"/>
            <a:ext cx="5577287" cy="15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>
                <a:latin typeface="Arial"/>
                <a:ea typeface="Arial"/>
                <a:cs typeface="Arial"/>
                <a:sym typeface="Arial"/>
              </a:rPr>
              <a:t>NADPH and synthesize of Five-Carbon Sugars by the pentose phosphate pathway</a:t>
            </a:r>
            <a:endParaRPr/>
          </a:p>
        </p:txBody>
      </p:sp>
      <p:sp>
        <p:nvSpPr>
          <p:cNvPr id="311" name="Google Shape;311;p3"/>
          <p:cNvSpPr txBox="1"/>
          <p:nvPr/>
        </p:nvSpPr>
        <p:spPr>
          <a:xfrm>
            <a:off x="6155706" y="817197"/>
            <a:ext cx="5457725" cy="154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pentose phosphate pathway meets the need of all organisms for a source of NADPH to use in reductive biosynthesis.</a:t>
            </a:r>
            <a:endParaRPr/>
          </a:p>
        </p:txBody>
      </p:sp>
      <p:pic>
        <p:nvPicPr>
          <p:cNvPr id="312" name="Google Shape;31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354" y="3426964"/>
            <a:ext cx="5886226" cy="10726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3"/>
          <p:cNvGrpSpPr/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314" name="Google Shape;314;p3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8" name="Google Shape;318;p3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319" name="Google Shape;319;p3"/>
          <p:cNvGraphicFramePr/>
          <p:nvPr/>
        </p:nvGraphicFramePr>
        <p:xfrm>
          <a:off x="6498580" y="2691637"/>
          <a:ext cx="3000000" cy="3000000"/>
        </p:xfrm>
        <a:graphic>
          <a:graphicData uri="http://schemas.openxmlformats.org/drawingml/2006/table">
            <a:tbl>
              <a:tblPr bandRow="1" firstRow="1">
                <a:solidFill>
                  <a:srgbClr val="F2F2F2"/>
                </a:solidFill>
                <a:tableStyleId>{00427284-3B24-4EC4-8369-7E0EA1A05843}</a:tableStyleId>
              </a:tblPr>
              <a:tblGrid>
                <a:gridCol w="4749750"/>
              </a:tblGrid>
              <a:tr h="453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700" u="none" cap="none" strike="noStrike">
                          <a:solidFill>
                            <a:schemeClr val="dk1"/>
                          </a:solidFill>
                        </a:rPr>
                        <a:t>Synthesis</a:t>
                      </a:r>
                      <a:endParaRPr/>
                    </a:p>
                  </a:txBody>
                  <a:tcPr marT="19050" marB="142800" marR="52050" marL="666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9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dk1"/>
                          </a:solidFill>
                        </a:rPr>
                        <a:t>Fatty acid biosynthesis</a:t>
                      </a:r>
                      <a:endParaRPr/>
                    </a:p>
                  </a:txBody>
                  <a:tcPr marT="19050" marB="142800" marR="52050" marL="666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9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dk1"/>
                          </a:solidFill>
                        </a:rPr>
                        <a:t>Cholesterol biosynthesis</a:t>
                      </a:r>
                      <a:endParaRPr/>
                    </a:p>
                  </a:txBody>
                  <a:tcPr marT="19050" marB="142800" marR="52050" marL="666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39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dk1"/>
                          </a:solidFill>
                        </a:rPr>
                        <a:t>Neurotransmitter biosynthesis</a:t>
                      </a:r>
                      <a:endParaRPr/>
                    </a:p>
                  </a:txBody>
                  <a:tcPr marT="19050" marB="142800" marR="52050" marL="666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9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dk1"/>
                          </a:solidFill>
                        </a:rPr>
                        <a:t>Nucleotide biosynthesis</a:t>
                      </a:r>
                      <a:endParaRPr/>
                    </a:p>
                  </a:txBody>
                  <a:tcPr marT="19050" marB="142800" marR="52050" marL="666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39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cap="none" strike="noStrike">
                          <a:solidFill>
                            <a:schemeClr val="dk1"/>
                          </a:solidFill>
                        </a:rPr>
                        <a:t>Detoxification</a:t>
                      </a:r>
                      <a:endParaRPr/>
                    </a:p>
                  </a:txBody>
                  <a:tcPr marT="19050" marB="142800" marR="52050" marL="666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9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dk1"/>
                          </a:solidFill>
                        </a:rPr>
                        <a:t>Reduction of oxidized glutathione</a:t>
                      </a:r>
                      <a:endParaRPr/>
                    </a:p>
                  </a:txBody>
                  <a:tcPr marT="19050" marB="142800" marR="52050" marL="666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39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dk1"/>
                          </a:solidFill>
                        </a:rPr>
                        <a:t>Cytochrome P450 monooxygenases</a:t>
                      </a:r>
                      <a:endParaRPr/>
                    </a:p>
                  </a:txBody>
                  <a:tcPr marT="19050" marB="142800" marR="52050" marL="666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20" name="Google Shape;320;p3"/>
          <p:cNvSpPr txBox="1"/>
          <p:nvPr/>
        </p:nvSpPr>
        <p:spPr>
          <a:xfrm>
            <a:off x="461962" y="6081712"/>
            <a:ext cx="61245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https://www.ncbi.nlm.nih.gov/books/NBK22416/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4"/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326" name="Google Shape;326;p4"/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50" name="Google Shape;350;p4"/>
          <p:cNvCxnSpPr/>
          <p:nvPr/>
        </p:nvCxnSpPr>
        <p:spPr>
          <a:xfrm>
            <a:off x="565150" y="6087110"/>
            <a:ext cx="5066001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1" name="Google Shape;35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" name="Google Shape;352;p4"/>
          <p:cNvGrpSpPr/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353" name="Google Shape;353;p4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57" name="Google Shape;357;p4"/>
          <p:cNvCxnSpPr/>
          <p:nvPr/>
        </p:nvCxnSpPr>
        <p:spPr>
          <a:xfrm>
            <a:off x="565150" y="6087110"/>
            <a:ext cx="4134537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8" name="Google Shape;358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5339" y="348270"/>
            <a:ext cx="4690580" cy="548605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"/>
          <p:cNvSpPr txBox="1"/>
          <p:nvPr/>
        </p:nvSpPr>
        <p:spPr>
          <a:xfrm>
            <a:off x="569119" y="6022181"/>
            <a:ext cx="114109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Pentose Phosphate Pathway. The pathway consists of (1) an oxidative phase that generates NADPH and (2) a nonoxidative phase that interconverts phosphorylated sugars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"/>
          <p:cNvSpPr txBox="1"/>
          <p:nvPr/>
        </p:nvSpPr>
        <p:spPr>
          <a:xfrm>
            <a:off x="973931" y="1628775"/>
            <a:ext cx="5338762" cy="2031325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This pathway consists of two phases: the oxidative generation of NADPH and the nonoxidative interconversion of sugars. In the oxidative phase, NADPH is generated when glucose 6-phosphate is oxidized to ribose 5-phosphate. This five-carbon sugar and its derivatives are components of RNA and DNA, as well as ATP, NADH, </a:t>
            </a:r>
            <a:r>
              <a:rPr lang="ru-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FAD</a:t>
            </a: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coenzyme A.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"/>
          <p:cNvSpPr txBox="1"/>
          <p:nvPr/>
        </p:nvSpPr>
        <p:spPr>
          <a:xfrm>
            <a:off x="783431" y="295275"/>
            <a:ext cx="58150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https://www.ncbi.nlm.nih.gov/books/NBK22416/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"/>
          <p:cNvSpPr txBox="1"/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/>
              <a:t>General facts </a:t>
            </a:r>
            <a:endParaRPr/>
          </a:p>
        </p:txBody>
      </p:sp>
      <p:sp>
        <p:nvSpPr>
          <p:cNvPr id="367" name="Google Shape;367;p5"/>
          <p:cNvSpPr txBox="1"/>
          <p:nvPr>
            <p:ph idx="1" type="body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In the nonoxidative phase, the pathway catalyzes the interconversion of three-, four-, five-, six-, and seven-carbon sugars in a series of nonoxidative reactions that can result in the synthesis of five-carbon sugars for nucleotide biosynthesis or the conversion of excess five-carbon sugars into intermediates of the glycolytic pathway.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All these reactions take place in the cytosol.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These interconversions rely on the same reactions that lead to the regeneration of ribulose 1,5-bisphosphate in the Calvin cycle.</a:t>
            </a:r>
            <a:endParaRPr/>
          </a:p>
          <a:p>
            <a:pPr indent="-87629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68" name="Google Shape;368;p5"/>
          <p:cNvSpPr txBox="1"/>
          <p:nvPr/>
        </p:nvSpPr>
        <p:spPr>
          <a:xfrm>
            <a:off x="5605463" y="164306"/>
            <a:ext cx="5529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https://www.ncbi.nlm.nih.gov/books/NBK22416/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"/>
          <p:cNvSpPr txBox="1"/>
          <p:nvPr>
            <p:ph type="title"/>
          </p:nvPr>
        </p:nvSpPr>
        <p:spPr>
          <a:xfrm>
            <a:off x="565150" y="306547"/>
            <a:ext cx="11622085" cy="1733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Two Molecules of NADPH Are Generated in the Conversion of Glucose 6-phosphate into Ribulose 5-phosphate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74" name="Google Shape;37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830" y="2103247"/>
            <a:ext cx="10634662" cy="2738437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"/>
          <p:cNvSpPr txBox="1"/>
          <p:nvPr/>
        </p:nvSpPr>
        <p:spPr>
          <a:xfrm>
            <a:off x="426244" y="5236369"/>
            <a:ext cx="115419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Glucose 6-phosphate is oxidized to 6-phosphoglucono-δ-lactone to generate one molecule of </a:t>
            </a:r>
            <a:r>
              <a:rPr lang="ru-RU" sz="1800">
                <a:solidFill>
                  <a:srgbClr val="2F4A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NADPH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The lactone product is hydrolyzed to 6-phosphogluconate, which is oxidatively decarboxylated to ribulose 5-phosphate with the generation of a second molecule of NADPH.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"/>
          <p:cNvSpPr txBox="1"/>
          <p:nvPr>
            <p:ph type="title"/>
          </p:nvPr>
        </p:nvSpPr>
        <p:spPr>
          <a:xfrm>
            <a:off x="565150" y="770890"/>
            <a:ext cx="11014866" cy="126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The Pentose Phosphate Pathway and Glycolysis Are Linked by Transketolase and Transaldolase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81" name="Google Shape;381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786" y="2122297"/>
            <a:ext cx="4786311" cy="212883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7"/>
          <p:cNvSpPr txBox="1"/>
          <p:nvPr/>
        </p:nvSpPr>
        <p:spPr>
          <a:xfrm>
            <a:off x="4950619" y="2247900"/>
            <a:ext cx="664844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preceding reactions yield two molecules of </a:t>
            </a:r>
            <a:r>
              <a:rPr lang="ru-RU" sz="1800">
                <a:solidFill>
                  <a:srgbClr val="2F4A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NADPH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and one molecule of ribose 5-phosphate for each molecule of glucose 6-phosphate oxidized. However, many cells need NADPH for reductive biosyntheses much more than they need ribose 5-phosphate for incorporation into nucleotides and nucleic acids. In these cases, ribose 5-phosphate is converted into glyceraldehyde 3-phosphate and fructose 6-phosphate by </a:t>
            </a: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transketolase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and </a:t>
            </a: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transaldolase. These enzymes create a reversible link between the pentose phosphate pathway and glycolysis by catalyzing these three successive reactions.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31996" y="5882310"/>
            <a:ext cx="3207539" cy="6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7"/>
          <p:cNvSpPr txBox="1"/>
          <p:nvPr/>
        </p:nvSpPr>
        <p:spPr>
          <a:xfrm>
            <a:off x="723900" y="5295900"/>
            <a:ext cx="106965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net result of these reactions is the </a:t>
            </a: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formation of two hexoses and one triose from three pentoses: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8"/>
          <p:cNvSpPr txBox="1"/>
          <p:nvPr>
            <p:ph idx="1" type="body"/>
          </p:nvPr>
        </p:nvSpPr>
        <p:spPr>
          <a:xfrm>
            <a:off x="565150" y="505048"/>
            <a:ext cx="11229178" cy="5256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The first of the three reactions linking the pentose phosphate pathway and glycolysis is the formation of </a:t>
            </a:r>
            <a:r>
              <a:rPr i="1" lang="ru-RU"/>
              <a:t>glyceraldehyde 3-phosphate</a:t>
            </a:r>
            <a:r>
              <a:rPr lang="ru-RU"/>
              <a:t> and </a:t>
            </a:r>
            <a:r>
              <a:rPr i="1" lang="ru-RU"/>
              <a:t>sedohep-tulose 7-phosphate</a:t>
            </a:r>
            <a:r>
              <a:rPr lang="ru-RU"/>
              <a:t> from two pentoses.</a:t>
            </a:r>
            <a:endParaRPr/>
          </a:p>
        </p:txBody>
      </p:sp>
      <p:pic>
        <p:nvPicPr>
          <p:cNvPr id="390" name="Google Shape;39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213" y="1649507"/>
            <a:ext cx="10339386" cy="343992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8"/>
          <p:cNvSpPr txBox="1"/>
          <p:nvPr/>
        </p:nvSpPr>
        <p:spPr>
          <a:xfrm>
            <a:off x="819150" y="5260181"/>
            <a:ext cx="108156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donor of the two-carbon unit in this reaction is xylulose 5-phosphate, an epimer of ribulose 5-phosphate. </a:t>
            </a:r>
            <a:r>
              <a:rPr lang="ru-RU" sz="1800" u="sng">
                <a:solidFill>
                  <a:srgbClr val="2F4A8B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ketose is a substrate of transketolase only if its hydroxyl group at C-3 has the configuration of xylulose rather than ribulose. Ribulose 5-phosphate is converted into the appropriate epimer for the transketolase reaction by </a:t>
            </a: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phosphopentose epimerase</a:t>
            </a:r>
            <a:r>
              <a:rPr lang="ru-RU" sz="1800">
                <a:solidFill>
                  <a:srgbClr val="2F4A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reverse reaction of that which occurs in the Calvin cycle.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9"/>
          <p:cNvSpPr txBox="1"/>
          <p:nvPr/>
        </p:nvSpPr>
        <p:spPr>
          <a:xfrm>
            <a:off x="750269" y="817197"/>
            <a:ext cx="10875068" cy="1529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Glyceraldehyde 3-phosphate and sedoheptulose 7-phosphate generated by the transketolase then react to form fructose 6-phosphate and erythrose 4-phosphate.</a:t>
            </a:r>
            <a:endParaRPr/>
          </a:p>
        </p:txBody>
      </p:sp>
      <p:pic>
        <p:nvPicPr>
          <p:cNvPr id="398" name="Google Shape;398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1790" y="2691638"/>
            <a:ext cx="8285017" cy="31897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9"/>
          <p:cNvGrpSpPr/>
          <p:nvPr/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00" name="Google Shape;400;p9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04" name="Google Shape;404;p9"/>
          <p:cNvCxnSpPr/>
          <p:nvPr/>
        </p:nvCxnSpPr>
        <p:spPr>
          <a:xfrm>
            <a:off x="565150" y="6087110"/>
            <a:ext cx="11058344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5" name="Google Shape;405;p9"/>
          <p:cNvSpPr txBox="1"/>
          <p:nvPr/>
        </p:nvSpPr>
        <p:spPr>
          <a:xfrm>
            <a:off x="747713" y="6296025"/>
            <a:ext cx="104822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synthesis of a four-carbon sugar and a six-carbon sugar is catalyzed by </a:t>
            </a: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transaldolase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unchcardVTI">
  <a:themeElements>
    <a:clrScheme name="AnalogousFromLightSeedRightStep">
      <a:dk1>
        <a:srgbClr val="000000"/>
      </a:dk1>
      <a:lt1>
        <a:srgbClr val="FFFFFF"/>
      </a:lt1>
      <a:dk2>
        <a:srgbClr val="34381F"/>
      </a:dk2>
      <a:lt2>
        <a:srgbClr val="E2E5E8"/>
      </a:lt2>
      <a:accent1>
        <a:srgbClr val="E98940"/>
      </a:accent1>
      <a:accent2>
        <a:srgbClr val="B3A13B"/>
      </a:accent2>
      <a:accent3>
        <a:srgbClr val="93AC4F"/>
      </a:accent3>
      <a:accent4>
        <a:srgbClr val="60B738"/>
      </a:accent4>
      <a:accent5>
        <a:srgbClr val="2DBB3C"/>
      </a:accent5>
      <a:accent6>
        <a:srgbClr val="32B777"/>
      </a:accent6>
      <a:hlink>
        <a:srgbClr val="5B86A6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unchcardVTI">
  <a:themeElements>
    <a:clrScheme name="AnalogousFromLightSeedRightStep">
      <a:dk1>
        <a:srgbClr val="000000"/>
      </a:dk1>
      <a:lt1>
        <a:srgbClr val="FFFFFF"/>
      </a:lt1>
      <a:dk2>
        <a:srgbClr val="34381F"/>
      </a:dk2>
      <a:lt2>
        <a:srgbClr val="E2E5E8"/>
      </a:lt2>
      <a:accent1>
        <a:srgbClr val="E98940"/>
      </a:accent1>
      <a:accent2>
        <a:srgbClr val="B3A13B"/>
      </a:accent2>
      <a:accent3>
        <a:srgbClr val="93AC4F"/>
      </a:accent3>
      <a:accent4>
        <a:srgbClr val="60B738"/>
      </a:accent4>
      <a:accent5>
        <a:srgbClr val="2DBB3C"/>
      </a:accent5>
      <a:accent6>
        <a:srgbClr val="32B777"/>
      </a:accent6>
      <a:hlink>
        <a:srgbClr val="5B86A6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2021-10-20T15:11:04Z</dcterms:created>
</cp:coreProperties>
</file>